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72" r:id="rId6"/>
    <p:sldId id="310" r:id="rId7"/>
    <p:sldId id="309" r:id="rId8"/>
    <p:sldId id="284" r:id="rId9"/>
    <p:sldId id="273" r:id="rId10"/>
    <p:sldId id="295" r:id="rId11"/>
    <p:sldId id="316" r:id="rId12"/>
    <p:sldId id="297" r:id="rId13"/>
    <p:sldId id="298" r:id="rId14"/>
    <p:sldId id="299" r:id="rId15"/>
    <p:sldId id="301" r:id="rId16"/>
    <p:sldId id="277" r:id="rId17"/>
    <p:sldId id="300" r:id="rId18"/>
    <p:sldId id="302" r:id="rId19"/>
    <p:sldId id="278" r:id="rId20"/>
    <p:sldId id="303" r:id="rId21"/>
    <p:sldId id="304" r:id="rId22"/>
    <p:sldId id="308" r:id="rId23"/>
    <p:sldId id="311" r:id="rId24"/>
    <p:sldId id="313" r:id="rId25"/>
    <p:sldId id="314" r:id="rId26"/>
    <p:sldId id="315" r:id="rId27"/>
    <p:sldId id="268" r:id="rId28"/>
    <p:sldId id="275" r:id="rId29"/>
    <p:sldId id="276" r:id="rId30"/>
    <p:sldId id="286" r:id="rId31"/>
    <p:sldId id="280" r:id="rId32"/>
    <p:sldId id="317" r:id="rId33"/>
    <p:sldId id="321" r:id="rId34"/>
    <p:sldId id="322" r:id="rId35"/>
    <p:sldId id="318" r:id="rId36"/>
    <p:sldId id="319" r:id="rId37"/>
    <p:sldId id="326" r:id="rId38"/>
    <p:sldId id="327" r:id="rId39"/>
    <p:sldId id="320" r:id="rId40"/>
    <p:sldId id="328" r:id="rId41"/>
    <p:sldId id="323" r:id="rId42"/>
    <p:sldId id="324" r:id="rId43"/>
    <p:sldId id="325" r:id="rId44"/>
  </p:sldIdLst>
  <p:sldSz cx="18288000" cy="10287000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Mokoto" panose="020B0604020202020204" charset="0"/>
      <p:regular r:id="rId49"/>
    </p:embeddedFont>
    <p:embeddedFont>
      <p:font typeface="Montserrat Semi-Bold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4D3F69-A97B-EEC2-5B5C-0B46285536DC}" v="23" dt="2025-09-02T13:16:37.8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3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3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3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3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3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14.svg"/><Relationship Id="rId7" Type="http://schemas.openxmlformats.org/officeDocument/2006/relationships/image" Target="../media/image6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13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13.png"/><Relationship Id="rId7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5.gif"/><Relationship Id="rId4" Type="http://schemas.openxmlformats.org/officeDocument/2006/relationships/image" Target="../media/image14.sv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png"/><Relationship Id="rId7" Type="http://schemas.openxmlformats.org/officeDocument/2006/relationships/image" Target="../media/image2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5001619" y="6685712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10"/>
                </a:lnTo>
                <a:lnTo>
                  <a:pt x="0" y="3866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011463" y="4079421"/>
            <a:ext cx="3353562" cy="4114800"/>
          </a:xfrm>
          <a:custGeom>
            <a:avLst/>
            <a:gdLst/>
            <a:ahLst/>
            <a:cxnLst/>
            <a:rect l="l" t="t" r="r" b="b"/>
            <a:pathLst>
              <a:path w="3353562" h="4114800">
                <a:moveTo>
                  <a:pt x="0" y="0"/>
                </a:moveTo>
                <a:lnTo>
                  <a:pt x="3353562" y="0"/>
                </a:lnTo>
                <a:lnTo>
                  <a:pt x="3353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915778" y="1734574"/>
            <a:ext cx="3449246" cy="4807312"/>
          </a:xfrm>
          <a:custGeom>
            <a:avLst/>
            <a:gdLst/>
            <a:ahLst/>
            <a:cxnLst/>
            <a:rect l="l" t="t" r="r" b="b"/>
            <a:pathLst>
              <a:path w="3449246" h="4807312">
                <a:moveTo>
                  <a:pt x="0" y="0"/>
                </a:moveTo>
                <a:lnTo>
                  <a:pt x="3449247" y="0"/>
                </a:lnTo>
                <a:lnTo>
                  <a:pt x="3449247" y="4807312"/>
                </a:lnTo>
                <a:lnTo>
                  <a:pt x="0" y="48073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091385" y="3046697"/>
            <a:ext cx="4182770" cy="4114800"/>
          </a:xfrm>
          <a:custGeom>
            <a:avLst/>
            <a:gdLst/>
            <a:ahLst/>
            <a:cxnLst/>
            <a:rect l="l" t="t" r="r" b="b"/>
            <a:pathLst>
              <a:path w="4182770" h="4114800">
                <a:moveTo>
                  <a:pt x="0" y="0"/>
                </a:moveTo>
                <a:lnTo>
                  <a:pt x="4182770" y="0"/>
                </a:lnTo>
                <a:lnTo>
                  <a:pt x="418277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631869" y="2566460"/>
            <a:ext cx="8541353" cy="2927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LLMs</a:t>
            </a:r>
            <a:endParaRPr lang="pt-BR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8310"/>
              </a:lnSpc>
            </a:pPr>
            <a:r>
              <a:rPr lang="en-US" sz="5900" dirty="0">
                <a:solidFill>
                  <a:srgbClr val="92DCEF"/>
                </a:solidFill>
                <a:latin typeface="Mokoto"/>
              </a:rPr>
              <a:t>SLMs</a:t>
            </a:r>
          </a:p>
          <a:p>
            <a:pPr>
              <a:lnSpc>
                <a:spcPts val="8310"/>
              </a:lnSpc>
            </a:pPr>
            <a:r>
              <a:rPr lang="en-US" sz="5900" dirty="0" err="1">
                <a:solidFill>
                  <a:srgbClr val="92DCEF"/>
                </a:solidFill>
                <a:latin typeface="Mokoto"/>
              </a:rPr>
              <a:t>Agentes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001619" y="-711833"/>
            <a:ext cx="3286381" cy="3866910"/>
          </a:xfrm>
          <a:custGeom>
            <a:avLst/>
            <a:gdLst/>
            <a:ahLst/>
            <a:cxnLst/>
            <a:rect l="l" t="t" r="r" b="b"/>
            <a:pathLst>
              <a:path w="3286381" h="3866910">
                <a:moveTo>
                  <a:pt x="0" y="0"/>
                </a:moveTo>
                <a:lnTo>
                  <a:pt x="3286381" y="0"/>
                </a:lnTo>
                <a:lnTo>
                  <a:pt x="3286381" y="3866909"/>
                </a:lnTo>
                <a:lnTo>
                  <a:pt x="0" y="3866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354169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Transformer</a:t>
            </a:r>
            <a:endParaRPr lang="pt-BR"/>
          </a:p>
        </p:txBody>
      </p:sp>
      <p:pic>
        <p:nvPicPr>
          <p:cNvPr id="6" name="Imagem 5" descr="Tabela&#10;&#10;O conteúdo gerado por IA pode estar incorreto.">
            <a:extLst>
              <a:ext uri="{FF2B5EF4-FFF2-40B4-BE49-F238E27FC236}">
                <a16:creationId xmlns:a16="http://schemas.microsoft.com/office/drawing/2014/main" id="{1E57D960-E5F4-C0A2-3832-E53E43E97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8949" y="2676557"/>
            <a:ext cx="8409500" cy="49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64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5F374-81E2-74D6-3BE8-8D0D40EFF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621455F-D366-F48A-8571-63AF6F8A51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354169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ABF31F49-42C2-A377-EE3E-D2B70CD1F29C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5E1A32-8E88-CD9E-71D9-8C3A3AE84B84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3C1DFC5-C32F-B969-F412-449304AF8CD2}"/>
              </a:ext>
            </a:extLst>
          </p:cNvPr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Transformer</a:t>
            </a:r>
            <a:endParaRPr lang="pt-BR"/>
          </a:p>
        </p:txBody>
      </p:sp>
      <p:pic>
        <p:nvPicPr>
          <p:cNvPr id="7" name="Imagem 6" descr="Foundation Models, Transformers, BERT and GPT | Niklas Heidloff">
            <a:extLst>
              <a:ext uri="{FF2B5EF4-FFF2-40B4-BE49-F238E27FC236}">
                <a16:creationId xmlns:a16="http://schemas.microsoft.com/office/drawing/2014/main" id="{D5143F6A-5C35-FE5A-296C-DF09818E6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5810" y="2959993"/>
            <a:ext cx="11370879" cy="61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04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338071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Transformer</a:t>
            </a:r>
            <a:endParaRPr lang="pt-BR"/>
          </a:p>
        </p:txBody>
      </p:sp>
      <p:pic>
        <p:nvPicPr>
          <p:cNvPr id="8" name="Imagem 7" descr="Transformer Neural Networks: A Step-by-Step Breakdown | Built In">
            <a:extLst>
              <a:ext uri="{FF2B5EF4-FFF2-40B4-BE49-F238E27FC236}">
                <a16:creationId xmlns:a16="http://schemas.microsoft.com/office/drawing/2014/main" id="{5723992C-E22A-F8DB-52BF-DED13BDA35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7695" y="2389566"/>
            <a:ext cx="4288663" cy="6184004"/>
          </a:xfrm>
          <a:prstGeom prst="rect">
            <a:avLst/>
          </a:prstGeom>
        </p:spPr>
      </p:pic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60BF7785-8ECC-4283-57D4-B816E5478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67766" y="2367828"/>
            <a:ext cx="3419475" cy="534352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D0AE5CC-523D-08F0-8FEC-CE19D5D507D5}"/>
              </a:ext>
            </a:extLst>
          </p:cNvPr>
          <p:cNvSpPr/>
          <p:nvPr/>
        </p:nvSpPr>
        <p:spPr>
          <a:xfrm>
            <a:off x="6669078" y="4027430"/>
            <a:ext cx="2295202" cy="46120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555D6A1-FAC4-C1BC-07A9-201693DB3366}"/>
              </a:ext>
            </a:extLst>
          </p:cNvPr>
          <p:cNvSpPr/>
          <p:nvPr/>
        </p:nvSpPr>
        <p:spPr>
          <a:xfrm>
            <a:off x="8769404" y="2425119"/>
            <a:ext cx="2316855" cy="56080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5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321972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>
                <a:solidFill>
                  <a:srgbClr val="92DCEF"/>
                </a:solidFill>
                <a:latin typeface="Mokoto"/>
              </a:rPr>
              <a:t>Encoder – Input Encoding</a:t>
            </a:r>
            <a:endParaRPr lang="pt-BR" sz="4000">
              <a:ea typeface="Calibri"/>
              <a:cs typeface="Calibri"/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60BF7785-8ECC-4283-57D4-B816E5478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427" y="2126349"/>
            <a:ext cx="3419475" cy="5343525"/>
          </a:xfrm>
          <a:prstGeom prst="rect">
            <a:avLst/>
          </a:prstGeom>
        </p:spPr>
      </p:pic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36C55E95-3308-25DC-F52C-C01180D89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3151" y="3118773"/>
            <a:ext cx="11896858" cy="368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49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44887" y="209282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>
                <a:solidFill>
                  <a:srgbClr val="92DCEF"/>
                </a:solidFill>
                <a:latin typeface="Mokoto"/>
              </a:rPr>
              <a:t>Encoder – Positional Encoding</a:t>
            </a:r>
            <a:endParaRPr lang="pt-BR" sz="4000">
              <a:ea typeface="Calibri"/>
              <a:cs typeface="Calibri"/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60BF7785-8ECC-4283-57D4-B816E5478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427" y="2126349"/>
            <a:ext cx="3419475" cy="5343525"/>
          </a:xfrm>
          <a:prstGeom prst="rect">
            <a:avLst/>
          </a:prstGeom>
        </p:spPr>
      </p:pic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6D46E65D-0CBD-C408-A29D-7CF1989CB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042" y="2124880"/>
            <a:ext cx="3410218" cy="53208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F7AE3A-2ACF-6540-E17E-AFB8AC767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4163" y="2877868"/>
            <a:ext cx="11219986" cy="60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39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77085" y="96592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>
                <a:solidFill>
                  <a:srgbClr val="92DCEF"/>
                </a:solidFill>
                <a:latin typeface="Mokoto"/>
              </a:rPr>
              <a:t>Encoder – Positional Encoding</a:t>
            </a:r>
            <a:endParaRPr lang="pt-BR" sz="4000">
              <a:ea typeface="Calibri"/>
              <a:cs typeface="Calibri"/>
            </a:endParaRPr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60BF7785-8ECC-4283-57D4-B816E54785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5427" y="2126349"/>
            <a:ext cx="3419475" cy="5343525"/>
          </a:xfrm>
          <a:prstGeom prst="rect">
            <a:avLst/>
          </a:prstGeom>
        </p:spPr>
      </p:pic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6D46E65D-0CBD-C408-A29D-7CF1989CBF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2042" y="2124880"/>
            <a:ext cx="3410218" cy="5320852"/>
          </a:xfrm>
          <a:prstGeom prst="rect">
            <a:avLst/>
          </a:prstGeom>
        </p:spPr>
      </p:pic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C3C8BC15-1E49-2901-AA45-408F0F3FC7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9169" y="2771141"/>
            <a:ext cx="9144000" cy="402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2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Embedding</a:t>
            </a:r>
            <a:endParaRPr lang="pt-BR"/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4E35E254-02DE-5B94-1150-327314932B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965" y="2574195"/>
            <a:ext cx="8152726" cy="506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26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1973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>
                <a:solidFill>
                  <a:srgbClr val="92DCEF"/>
                </a:solidFill>
                <a:latin typeface="Mokoto"/>
              </a:rPr>
              <a:t>Por que usar </a:t>
            </a:r>
            <a:r>
              <a:rPr lang="en-US" sz="4000" err="1">
                <a:solidFill>
                  <a:srgbClr val="92DCEF"/>
                </a:solidFill>
                <a:latin typeface="Mokoto"/>
              </a:rPr>
              <a:t>funções</a:t>
            </a:r>
            <a:r>
              <a:rPr lang="en-US" sz="4000">
                <a:solidFill>
                  <a:srgbClr val="92DCEF"/>
                </a:solidFill>
                <a:latin typeface="Mokoto"/>
              </a:rPr>
              <a:t> </a:t>
            </a:r>
            <a:r>
              <a:rPr lang="en-US" sz="4000" err="1">
                <a:solidFill>
                  <a:srgbClr val="92DCEF"/>
                </a:solidFill>
                <a:latin typeface="Mokoto"/>
              </a:rPr>
              <a:t>trigonométricas</a:t>
            </a:r>
            <a:r>
              <a:rPr lang="en-US" sz="4000">
                <a:solidFill>
                  <a:srgbClr val="92DCEF"/>
                </a:solidFill>
                <a:latin typeface="Mokoto"/>
              </a:rPr>
              <a:t> ?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4505E68-BCD2-A9D6-CE5C-558DE51CC6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379" y="4325893"/>
            <a:ext cx="5670193" cy="429148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7B3DFE-B467-1807-478B-48B30601CC63}"/>
              </a:ext>
            </a:extLst>
          </p:cNvPr>
          <p:cNvSpPr txBox="1"/>
          <p:nvPr/>
        </p:nvSpPr>
        <p:spPr>
          <a:xfrm>
            <a:off x="1252470" y="3047463"/>
            <a:ext cx="14736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Funções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trigonométricas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seno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cosseno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são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periódicas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suaves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o que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garante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que 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codificação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posicional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introduza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representação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consistente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estruturada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posições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além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capturar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idéia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posições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relativas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serem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representativas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multiescalas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pt-BR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8597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28789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09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>
                <a:solidFill>
                  <a:srgbClr val="92DCEF"/>
                </a:solidFill>
                <a:latin typeface="Mokoto"/>
              </a:rPr>
              <a:t>Encoder - Attention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7B3DFE-B467-1807-478B-48B30601CC63}"/>
              </a:ext>
            </a:extLst>
          </p:cNvPr>
          <p:cNvSpPr txBox="1"/>
          <p:nvPr/>
        </p:nvSpPr>
        <p:spPr>
          <a:xfrm>
            <a:off x="6275230" y="2950872"/>
            <a:ext cx="147366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A </a:t>
            </a: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autoatenção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permite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 que o modelo relacione as </a:t>
            </a: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palavras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 entre </a:t>
            </a:r>
            <a:r>
              <a:rPr lang="en-US" err="1">
                <a:solidFill>
                  <a:schemeClr val="bg1"/>
                </a:solidFill>
                <a:ea typeface="Calibri"/>
                <a:cs typeface="Calibri"/>
              </a:rPr>
              <a:t>si</a:t>
            </a:r>
            <a:r>
              <a:rPr lang="en-US">
                <a:solidFill>
                  <a:schemeClr val="bg1"/>
                </a:solidFill>
                <a:ea typeface="Calibri"/>
                <a:cs typeface="Calibri"/>
              </a:rPr>
              <a:t>.</a:t>
            </a:r>
            <a:endParaRPr lang="pt-BR">
              <a:solidFill>
                <a:schemeClr val="bg1"/>
              </a:solidFill>
            </a:endParaRPr>
          </a:p>
        </p:txBody>
      </p:sp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CFF1E852-C5F5-2A24-4BE1-2558CF09DB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273" y="3834483"/>
            <a:ext cx="2657475" cy="3857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AD5D6C-2F7C-4817-0DFE-A11628C9C7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501" y="4940926"/>
            <a:ext cx="5234457" cy="16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252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Attention</a:t>
            </a:r>
            <a:endParaRPr lang="pt-BR"/>
          </a:p>
        </p:txBody>
      </p:sp>
      <p:pic>
        <p:nvPicPr>
          <p:cNvPr id="6" name="Imagem 5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2CB9869A-2FF7-090A-77FE-A1FDE840DD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088" y="2539407"/>
            <a:ext cx="6516602" cy="521289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D1AFEEE-2B2E-4F74-C01F-FD11FDC7A001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EA5D39-B718-BBC5-2699-52EA14D88EFE}"/>
              </a:ext>
            </a:extLst>
          </p:cNvPr>
          <p:cNvSpPr txBox="1"/>
          <p:nvPr/>
        </p:nvSpPr>
        <p:spPr>
          <a:xfrm>
            <a:off x="10048285" y="3326839"/>
            <a:ext cx="738600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A2E3F9"/>
                </a:solidFill>
                <a:latin typeface="Montserrat Semi-Bold"/>
              </a:rPr>
              <a:t>Estou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treinando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um </a:t>
            </a:r>
            <a:r>
              <a:rPr lang="en-US" sz="2800" b="1" err="1">
                <a:solidFill>
                  <a:srgbClr val="FF0000"/>
                </a:solidFill>
                <a:latin typeface="Montserrat Semi-Bold"/>
              </a:rPr>
              <a:t>modelo</a:t>
            </a:r>
            <a:r>
              <a:rPr lang="en-US" sz="2800" b="1">
                <a:solidFill>
                  <a:srgbClr val="FF0000"/>
                </a:solidFill>
                <a:latin typeface="Montserrat Semi-Bold"/>
              </a:rPr>
              <a:t> 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de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Aprendizado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de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Máquina</a:t>
            </a:r>
            <a:endParaRPr lang="en-US" sz="2800">
              <a:solidFill>
                <a:srgbClr val="A2E3F9"/>
              </a:solidFill>
              <a:latin typeface="Montserrat Semi-Bold"/>
            </a:endParaRPr>
          </a:p>
          <a:p>
            <a:r>
              <a:rPr lang="en-US" sz="2800">
                <a:solidFill>
                  <a:srgbClr val="A2E3F9"/>
                </a:solidFill>
                <a:latin typeface="Montserrat Semi-Bold"/>
              </a:rPr>
              <a:t> </a:t>
            </a:r>
          </a:p>
          <a:p>
            <a:endParaRPr lang="en-US" sz="2800">
              <a:solidFill>
                <a:srgbClr val="A2E3F9"/>
              </a:solidFill>
              <a:latin typeface="Montserrat Semi-Bold"/>
            </a:endParaRPr>
          </a:p>
          <a:p>
            <a:r>
              <a:rPr lang="en-US" sz="2800">
                <a:solidFill>
                  <a:srgbClr val="A2E3F9"/>
                </a:solidFill>
                <a:latin typeface="Montserrat Semi-Bold"/>
              </a:rPr>
              <a:t>O </a:t>
            </a:r>
            <a:r>
              <a:rPr lang="en-US" sz="2800" b="1" err="1">
                <a:solidFill>
                  <a:srgbClr val="FF0000"/>
                </a:solidFill>
                <a:latin typeface="Montserrat Semi-Bold"/>
              </a:rPr>
              <a:t>modelo</a:t>
            </a:r>
            <a:r>
              <a:rPr lang="en-US" sz="2800" b="1">
                <a:solidFill>
                  <a:srgbClr val="FF0000"/>
                </a:solidFill>
                <a:latin typeface="Montserrat Semi-Bold"/>
              </a:rPr>
              <a:t> 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que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você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procura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não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encontra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-se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disponível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 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em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nossa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concessionária</a:t>
            </a:r>
            <a:endParaRPr lang="en-US" sz="2800">
              <a:solidFill>
                <a:srgbClr val="A2E3F9"/>
              </a:solidFill>
              <a:latin typeface="Montserrat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1897954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55071" y="14827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3192788" y="617333"/>
            <a:ext cx="11412565" cy="2490288"/>
          </a:xfrm>
          <a:custGeom>
            <a:avLst/>
            <a:gdLst/>
            <a:ahLst/>
            <a:cxnLst/>
            <a:rect l="l" t="t" r="r" b="b"/>
            <a:pathLst>
              <a:path w="11412565" h="6562225">
                <a:moveTo>
                  <a:pt x="0" y="0"/>
                </a:moveTo>
                <a:lnTo>
                  <a:pt x="11412566" y="0"/>
                </a:lnTo>
                <a:lnTo>
                  <a:pt x="11412566" y="6562226"/>
                </a:lnTo>
                <a:lnTo>
                  <a:pt x="0" y="6562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72276" y="63672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104640" y="931744"/>
            <a:ext cx="10078719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3600">
                <a:solidFill>
                  <a:srgbClr val="92DCEF"/>
                </a:solidFill>
                <a:latin typeface="Mokoto"/>
              </a:rPr>
              <a:t>Onde </a:t>
            </a:r>
            <a:r>
              <a:rPr lang="en-US" sz="3600" err="1">
                <a:solidFill>
                  <a:srgbClr val="92DCEF"/>
                </a:solidFill>
                <a:latin typeface="Mokoto"/>
              </a:rPr>
              <a:t>está</a:t>
            </a:r>
            <a:r>
              <a:rPr lang="en-US" sz="3600">
                <a:solidFill>
                  <a:srgbClr val="92DCEF"/>
                </a:solidFill>
                <a:latin typeface="Mokoto"/>
              </a:rPr>
              <a:t> o ChatGPT ?</a:t>
            </a:r>
          </a:p>
        </p:txBody>
      </p:sp>
      <p:sp>
        <p:nvSpPr>
          <p:cNvPr id="7" name="Freeform 7"/>
          <p:cNvSpPr/>
          <p:nvPr/>
        </p:nvSpPr>
        <p:spPr>
          <a:xfrm flipH="1" flipV="1">
            <a:off x="14173200" y="-1950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4" name="Elipse 213">
            <a:extLst>
              <a:ext uri="{FF2B5EF4-FFF2-40B4-BE49-F238E27FC236}">
                <a16:creationId xmlns:a16="http://schemas.microsoft.com/office/drawing/2014/main" id="{E3918B9C-8BD3-7D96-98FC-BAE6B112F1CD}"/>
              </a:ext>
            </a:extLst>
          </p:cNvPr>
          <p:cNvSpPr/>
          <p:nvPr/>
        </p:nvSpPr>
        <p:spPr>
          <a:xfrm>
            <a:off x="5043549" y="3595351"/>
            <a:ext cx="8476993" cy="5483357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/>
            <a:endParaRPr lang="pt-BR" sz="3600">
              <a:cs typeface="Calibri"/>
            </a:endParaRP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D32DDA31-056B-440A-FF9F-4B0AEAF386E6}"/>
              </a:ext>
            </a:extLst>
          </p:cNvPr>
          <p:cNvSpPr txBox="1"/>
          <p:nvPr/>
        </p:nvSpPr>
        <p:spPr>
          <a:xfrm>
            <a:off x="8057552" y="3789269"/>
            <a:ext cx="416928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>
                <a:solidFill>
                  <a:schemeClr val="bg1"/>
                </a:solidFill>
                <a:cs typeface="Calibri"/>
              </a:rPr>
              <a:t>Inteligência Artificial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1B36B8F-6B90-1357-7E08-1DAA785187D0}"/>
              </a:ext>
            </a:extLst>
          </p:cNvPr>
          <p:cNvSpPr/>
          <p:nvPr/>
        </p:nvSpPr>
        <p:spPr>
          <a:xfrm>
            <a:off x="6981994" y="5590400"/>
            <a:ext cx="3724956" cy="2520725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/>
            <a:endParaRPr lang="pt-BR" sz="2200">
              <a:ea typeface="Calibri"/>
              <a:cs typeface="Calibri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DFC79D0-81B4-1DA7-60C6-087287FF0BC6}"/>
              </a:ext>
            </a:extLst>
          </p:cNvPr>
          <p:cNvSpPr txBox="1"/>
          <p:nvPr/>
        </p:nvSpPr>
        <p:spPr>
          <a:xfrm>
            <a:off x="9194197" y="6417821"/>
            <a:ext cx="20771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800">
                <a:solidFill>
                  <a:schemeClr val="bg1"/>
                </a:solidFill>
                <a:cs typeface="Calibri"/>
              </a:rPr>
              <a:t>NLP</a:t>
            </a:r>
            <a:endParaRPr lang="pt-BR" sz="28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215" name="Elipse 214">
            <a:extLst>
              <a:ext uri="{FF2B5EF4-FFF2-40B4-BE49-F238E27FC236}">
                <a16:creationId xmlns:a16="http://schemas.microsoft.com/office/drawing/2014/main" id="{ECBAE32D-0D31-C1C1-C553-FCB507EF16F2}"/>
              </a:ext>
            </a:extLst>
          </p:cNvPr>
          <p:cNvSpPr/>
          <p:nvPr/>
        </p:nvSpPr>
        <p:spPr>
          <a:xfrm>
            <a:off x="6083923" y="4600481"/>
            <a:ext cx="2755447" cy="196963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/>
            <a:endParaRPr lang="pt-BR" sz="2200">
              <a:ea typeface="Calibri"/>
              <a:cs typeface="Calibri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4D40314-F060-7C1C-8EC3-C22A5F542F68}"/>
              </a:ext>
            </a:extLst>
          </p:cNvPr>
          <p:cNvSpPr txBox="1"/>
          <p:nvPr/>
        </p:nvSpPr>
        <p:spPr>
          <a:xfrm>
            <a:off x="6602039" y="4927841"/>
            <a:ext cx="20771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chemeClr val="bg1"/>
                </a:solidFill>
                <a:cs typeface="Calibri"/>
              </a:rPr>
              <a:t>IA Generativa</a:t>
            </a:r>
            <a:endParaRPr lang="pt-BR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84D0B1-F462-DF3C-F087-F4590929FBAD}"/>
              </a:ext>
            </a:extLst>
          </p:cNvPr>
          <p:cNvSpPr txBox="1"/>
          <p:nvPr/>
        </p:nvSpPr>
        <p:spPr>
          <a:xfrm>
            <a:off x="7806271" y="6672957"/>
            <a:ext cx="20771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>
                <a:solidFill>
                  <a:schemeClr val="bg1"/>
                </a:solidFill>
                <a:cs typeface="Calibri"/>
              </a:rPr>
              <a:t>LLM</a:t>
            </a:r>
            <a:endParaRPr lang="pt-BR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7F8B5395-D4E3-A89E-11DD-C0DCB66465BB}"/>
              </a:ext>
            </a:extLst>
          </p:cNvPr>
          <p:cNvSpPr/>
          <p:nvPr/>
        </p:nvSpPr>
        <p:spPr>
          <a:xfrm>
            <a:off x="7267743" y="5886355"/>
            <a:ext cx="1571627" cy="1520599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1" algn="ctr"/>
            <a:endParaRPr lang="pt-BR" sz="2200">
              <a:ea typeface="Calibri"/>
              <a:cs typeface="Calibri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E172C07-4CC8-8B0D-3F48-BF782521AF19}"/>
              </a:ext>
            </a:extLst>
          </p:cNvPr>
          <p:cNvSpPr txBox="1"/>
          <p:nvPr/>
        </p:nvSpPr>
        <p:spPr>
          <a:xfrm>
            <a:off x="7806268" y="6805625"/>
            <a:ext cx="20771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LLM</a:t>
            </a:r>
            <a:endParaRPr lang="pt-BR" sz="2000">
              <a:solidFill>
                <a:schemeClr val="bg1"/>
              </a:solidFill>
              <a:ea typeface="Calibri"/>
              <a:cs typeface="Calibri"/>
            </a:endParaRP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4130741-35A4-1F32-1F74-A73F1FC62B8A}"/>
              </a:ext>
            </a:extLst>
          </p:cNvPr>
          <p:cNvCxnSpPr/>
          <p:nvPr/>
        </p:nvCxnSpPr>
        <p:spPr>
          <a:xfrm flipV="1">
            <a:off x="7831284" y="5280289"/>
            <a:ext cx="2088015" cy="914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FC34DE8-1FA3-94C3-7C94-8B034B78728B}"/>
              </a:ext>
            </a:extLst>
          </p:cNvPr>
          <p:cNvSpPr txBox="1"/>
          <p:nvPr/>
        </p:nvSpPr>
        <p:spPr>
          <a:xfrm>
            <a:off x="9963524" y="4600348"/>
            <a:ext cx="360484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>
                <a:solidFill>
                  <a:schemeClr val="bg1"/>
                </a:solidFill>
                <a:ea typeface="Calibri"/>
                <a:cs typeface="Calibri"/>
              </a:rPr>
              <a:t>GPT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44887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09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>
                <a:solidFill>
                  <a:srgbClr val="92DCEF"/>
                </a:solidFill>
                <a:latin typeface="Mokoto"/>
              </a:rPr>
              <a:t>Encoder - Attention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7B3DFE-B467-1807-478B-48B30601CC63}"/>
              </a:ext>
            </a:extLst>
          </p:cNvPr>
          <p:cNvSpPr txBox="1"/>
          <p:nvPr/>
        </p:nvSpPr>
        <p:spPr>
          <a:xfrm>
            <a:off x="1252469" y="2242534"/>
            <a:ext cx="14736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Neste caso simples consideramos o comprimento da sequência seq = 6 e dmodel = dk= 512.
As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matrizes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Q, K e V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são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apenas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sentença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de entrada</a:t>
            </a:r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AD5D6C-2F7C-4817-0DFE-A11628C9C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52" y="4908729"/>
            <a:ext cx="3238234" cy="1032994"/>
          </a:xfrm>
          <a:prstGeom prst="rect">
            <a:avLst/>
          </a:prstGeom>
        </p:spPr>
      </p:pic>
      <p:pic>
        <p:nvPicPr>
          <p:cNvPr id="7" name="Imagem 6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43BC855E-DF42-5CF8-6DD7-A26BFE930C6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74" r="6389"/>
          <a:stretch/>
        </p:blipFill>
        <p:spPr>
          <a:xfrm>
            <a:off x="5403224" y="4159930"/>
            <a:ext cx="5421212" cy="3575165"/>
          </a:xfrm>
          <a:prstGeom prst="rect">
            <a:avLst/>
          </a:prstGeom>
        </p:spPr>
      </p:pic>
      <p:pic>
        <p:nvPicPr>
          <p:cNvPr id="8" name="Imagem 7" descr="Tabela&#10;&#10;O conteúdo gerado por IA pode estar incorreto.">
            <a:extLst>
              <a:ext uri="{FF2B5EF4-FFF2-40B4-BE49-F238E27FC236}">
                <a16:creationId xmlns:a16="http://schemas.microsoft.com/office/drawing/2014/main" id="{6CC7DFAE-B63B-58D1-F5C5-D5B787EE01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88968" y="3786992"/>
            <a:ext cx="4936364" cy="468509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428A514-336B-D188-D9D7-6BB13385CAC0}"/>
              </a:ext>
            </a:extLst>
          </p:cNvPr>
          <p:cNvSpPr txBox="1"/>
          <p:nvPr/>
        </p:nvSpPr>
        <p:spPr>
          <a:xfrm>
            <a:off x="4211754" y="5052222"/>
            <a:ext cx="14687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>
                <a:solidFill>
                  <a:schemeClr val="bg1"/>
                </a:solidFill>
                <a:ea typeface="Calibri"/>
                <a:cs typeface="Calibri"/>
              </a:rPr>
              <a:t>=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B6911D-D85E-498E-4A34-301E4AAA6724}"/>
              </a:ext>
            </a:extLst>
          </p:cNvPr>
          <p:cNvSpPr txBox="1"/>
          <p:nvPr/>
        </p:nvSpPr>
        <p:spPr>
          <a:xfrm>
            <a:off x="11182444" y="5422489"/>
            <a:ext cx="14687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>
                <a:solidFill>
                  <a:schemeClr val="bg1"/>
                </a:solidFill>
                <a:ea typeface="Calibri"/>
                <a:cs typeface="Calibri"/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224332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209282" y="273676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09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>
                <a:solidFill>
                  <a:srgbClr val="92DCEF"/>
                </a:solidFill>
                <a:latin typeface="Mokoto"/>
              </a:rPr>
              <a:t>Encoder - Attention</a:t>
            </a:r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7B3DFE-B467-1807-478B-48B30601CC63}"/>
              </a:ext>
            </a:extLst>
          </p:cNvPr>
          <p:cNvSpPr txBox="1"/>
          <p:nvPr/>
        </p:nvSpPr>
        <p:spPr>
          <a:xfrm>
            <a:off x="1252469" y="2242534"/>
            <a:ext cx="147366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Neste caso simples consideramos o comprimento da sequência seq = 6 e dmodel = dk= 512.
As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matrizes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Q, K e V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são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apenas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a </a:t>
            </a:r>
            <a:r>
              <a:rPr lang="en-US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sentença</a:t>
            </a:r>
            <a:r>
              <a:rPr lang="en-US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de entrada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5B6911D-D85E-498E-4A34-301E4AAA6724}"/>
              </a:ext>
            </a:extLst>
          </p:cNvPr>
          <p:cNvSpPr txBox="1"/>
          <p:nvPr/>
        </p:nvSpPr>
        <p:spPr>
          <a:xfrm>
            <a:off x="11182444" y="5422489"/>
            <a:ext cx="14687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000">
                <a:solidFill>
                  <a:schemeClr val="bg1"/>
                </a:solidFill>
                <a:ea typeface="Calibri"/>
                <a:cs typeface="Calibri"/>
              </a:rPr>
              <a:t>=</a:t>
            </a:r>
          </a:p>
        </p:txBody>
      </p:sp>
      <p:pic>
        <p:nvPicPr>
          <p:cNvPr id="12" name="Imagem 11" descr="Gráfico&#10;&#10;O conteúdo gerado por IA pode estar incorreto.">
            <a:extLst>
              <a:ext uri="{FF2B5EF4-FFF2-40B4-BE49-F238E27FC236}">
                <a16:creationId xmlns:a16="http://schemas.microsoft.com/office/drawing/2014/main" id="{BA474D3C-D521-6DA5-5154-33C5CE2537C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894" r="26619" b="331"/>
          <a:stretch/>
        </p:blipFill>
        <p:spPr>
          <a:xfrm>
            <a:off x="5022761" y="3750500"/>
            <a:ext cx="8222096" cy="406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38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241479" y="-305872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>
                <a:solidFill>
                  <a:srgbClr val="92DCEF"/>
                </a:solidFill>
                <a:latin typeface="Mokoto"/>
              </a:rPr>
              <a:t>Queries, Keys and Values</a:t>
            </a:r>
            <a:endParaRPr lang="pt-BR"/>
          </a:p>
        </p:txBody>
      </p:sp>
      <p:sp>
        <p:nvSpPr>
          <p:cNvPr id="8" name="CaixaDeTexto 5">
            <a:extLst>
              <a:ext uri="{FF2B5EF4-FFF2-40B4-BE49-F238E27FC236}">
                <a16:creationId xmlns:a16="http://schemas.microsoft.com/office/drawing/2014/main" id="{D0C236B7-07FE-421E-E136-4814A5E766C0}"/>
              </a:ext>
            </a:extLst>
          </p:cNvPr>
          <p:cNvSpPr txBox="1"/>
          <p:nvPr/>
        </p:nvSpPr>
        <p:spPr>
          <a:xfrm>
            <a:off x="4022473" y="3106213"/>
            <a:ext cx="14514615" cy="41549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ea typeface="Calibri"/>
                <a:cs typeface="Calibri"/>
              </a:rPr>
              <a:t>"</a:t>
            </a:r>
            <a:r>
              <a:rPr lang="pt" sz="2100">
                <a:solidFill>
                  <a:srgbClr val="E8EAED"/>
                </a:solidFill>
                <a:latin typeface="Consolas"/>
                <a:ea typeface="Calibri"/>
                <a:cs typeface="Calibri"/>
              </a:rPr>
              <a:t>Eu gosto muito de Processamento de Linguagem Natural !"</a:t>
            </a:r>
            <a:endParaRPr lang="pt" sz="2100" dirty="0">
              <a:solidFill>
                <a:srgbClr val="E8EAED"/>
              </a:solidFill>
              <a:latin typeface="Consolas"/>
              <a:ea typeface="Calibri"/>
              <a:cs typeface="Calibri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D1CF0DC-01F3-9FA2-BC58-6C9C6BE1AEDE}"/>
              </a:ext>
            </a:extLst>
          </p:cNvPr>
          <p:cNvSpPr txBox="1"/>
          <p:nvPr/>
        </p:nvSpPr>
        <p:spPr>
          <a:xfrm>
            <a:off x="3248696" y="4480238"/>
            <a:ext cx="10712002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Examinando</a:t>
            </a:r>
            <a:r>
              <a:rPr lang="en-US" dirty="0">
                <a:solidFill>
                  <a:schemeClr val="bg1"/>
                </a:solidFill>
              </a:rPr>
              <a:t> o </a:t>
            </a:r>
            <a:r>
              <a:rPr lang="en-US" dirty="0" err="1">
                <a:solidFill>
                  <a:schemeClr val="bg1"/>
                </a:solidFill>
              </a:rPr>
              <a:t>exemplo</a:t>
            </a:r>
            <a:r>
              <a:rPr lang="en-US" dirty="0">
                <a:solidFill>
                  <a:schemeClr val="bg1"/>
                </a:solidFill>
              </a:rPr>
              <a:t> para a </a:t>
            </a:r>
            <a:r>
              <a:rPr lang="en-US" dirty="0" err="1">
                <a:solidFill>
                  <a:schemeClr val="bg1"/>
                </a:solidFill>
              </a:rPr>
              <a:t>primeira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palavra</a:t>
            </a:r>
            <a:r>
              <a:rPr lang="en-US" dirty="0">
                <a:solidFill>
                  <a:schemeClr val="bg1"/>
                </a:solidFill>
              </a:rPr>
              <a:t> ‘Eu’: 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A Query é o </a:t>
            </a:r>
            <a:r>
              <a:rPr lang="en-US" dirty="0" err="1">
                <a:solidFill>
                  <a:schemeClr val="bg1"/>
                </a:solidFill>
              </a:rPr>
              <a:t>vetor</a:t>
            </a:r>
            <a:r>
              <a:rPr lang="en-US" dirty="0">
                <a:solidFill>
                  <a:schemeClr val="bg1"/>
                </a:solidFill>
              </a:rPr>
              <a:t> de entrada para o token “Eu” 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As </a:t>
            </a:r>
            <a:r>
              <a:rPr lang="en-US" dirty="0" err="1">
                <a:solidFill>
                  <a:schemeClr val="bg1"/>
                </a:solidFill>
              </a:rPr>
              <a:t>chaves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vetores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palavras</a:t>
            </a:r>
            <a:r>
              <a:rPr lang="en-US" dirty="0">
                <a:solidFill>
                  <a:schemeClr val="bg1"/>
                </a:solidFill>
              </a:rPr>
              <a:t> de entrada para </a:t>
            </a:r>
            <a:r>
              <a:rPr lang="en-US" dirty="0" err="1">
                <a:solidFill>
                  <a:schemeClr val="bg1"/>
                </a:solidFill>
              </a:rPr>
              <a:t>todos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outros tokens e </a:t>
            </a:r>
            <a:r>
              <a:rPr lang="en-US" dirty="0" err="1">
                <a:solidFill>
                  <a:schemeClr val="bg1"/>
                </a:solidFill>
              </a:rPr>
              <a:t>também</a:t>
            </a:r>
            <a:r>
              <a:rPr lang="en-US" dirty="0">
                <a:solidFill>
                  <a:schemeClr val="bg1"/>
                </a:solidFill>
              </a:rPr>
              <a:t> para o token de consulta, </a:t>
            </a:r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seja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ponto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vírgula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delimitado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lista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abaixo</a:t>
            </a:r>
            <a:r>
              <a:rPr lang="en-US" dirty="0">
                <a:solidFill>
                  <a:schemeClr val="bg1"/>
                </a:solidFill>
              </a:rPr>
              <a:t>): [</a:t>
            </a:r>
            <a:r>
              <a:rPr lang="en-US" dirty="0" err="1">
                <a:solidFill>
                  <a:schemeClr val="bg1"/>
                </a:solidFill>
              </a:rPr>
              <a:t>Gosto;Muito;Processamento;Linguagem,Natural</a:t>
            </a:r>
            <a:r>
              <a:rPr lang="en-US" dirty="0">
                <a:solidFill>
                  <a:schemeClr val="bg1"/>
                </a:solidFill>
              </a:rPr>
              <a:t>;!] + [Eu] 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É </a:t>
            </a:r>
            <a:r>
              <a:rPr lang="en-US" dirty="0" err="1">
                <a:solidFill>
                  <a:schemeClr val="bg1"/>
                </a:solidFill>
              </a:rPr>
              <a:t>feito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produto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escalar</a:t>
            </a:r>
            <a:r>
              <a:rPr lang="en-US" dirty="0">
                <a:solidFill>
                  <a:schemeClr val="bg1"/>
                </a:solidFill>
              </a:rPr>
              <a:t> do </a:t>
            </a:r>
            <a:r>
              <a:rPr lang="en-US" dirty="0" err="1">
                <a:solidFill>
                  <a:schemeClr val="bg1"/>
                </a:solidFill>
              </a:rPr>
              <a:t>vetor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palavras</a:t>
            </a:r>
            <a:r>
              <a:rPr lang="en-US" dirty="0">
                <a:solidFill>
                  <a:schemeClr val="bg1"/>
                </a:solidFill>
              </a:rPr>
              <a:t> da Query com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vetores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palavras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das keys, para </a:t>
            </a:r>
            <a:r>
              <a:rPr lang="en-US" dirty="0" err="1">
                <a:solidFill>
                  <a:schemeClr val="bg1"/>
                </a:solidFill>
              </a:rPr>
              <a:t>obter</a:t>
            </a:r>
            <a:r>
              <a:rPr lang="en-US" dirty="0">
                <a:solidFill>
                  <a:schemeClr val="bg1"/>
                </a:solidFill>
              </a:rPr>
              <a:t> 9 </a:t>
            </a:r>
            <a:r>
              <a:rPr lang="en-US" dirty="0" err="1">
                <a:solidFill>
                  <a:schemeClr val="bg1"/>
                </a:solidFill>
              </a:rPr>
              <a:t>escalares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números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também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conhecidos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como</a:t>
            </a:r>
            <a:r>
              <a:rPr lang="en-US" dirty="0">
                <a:solidFill>
                  <a:schemeClr val="bg1"/>
                </a:solidFill>
              </a:rPr>
              <a:t> “pesos”. 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Esses pesos </a:t>
            </a:r>
            <a:r>
              <a:rPr lang="en-US" dirty="0" err="1">
                <a:solidFill>
                  <a:schemeClr val="bg1"/>
                </a:solidFill>
              </a:rPr>
              <a:t>são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então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escalonados</a:t>
            </a:r>
            <a:r>
              <a:rPr lang="en-US" dirty="0">
                <a:solidFill>
                  <a:schemeClr val="bg1"/>
                </a:solidFill>
              </a:rPr>
              <a:t>,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pesos </a:t>
            </a:r>
            <a:r>
              <a:rPr lang="en-US" err="1">
                <a:solidFill>
                  <a:schemeClr val="bg1"/>
                </a:solidFill>
              </a:rPr>
              <a:t>então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passam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um ‘</a:t>
            </a:r>
            <a:r>
              <a:rPr lang="en-US" err="1">
                <a:solidFill>
                  <a:schemeClr val="bg1"/>
                </a:solidFill>
              </a:rPr>
              <a:t>softmax</a:t>
            </a:r>
            <a:r>
              <a:rPr lang="en-US" dirty="0">
                <a:solidFill>
                  <a:schemeClr val="bg1"/>
                </a:solidFill>
              </a:rPr>
              <a:t>’ que é </a:t>
            </a:r>
            <a:r>
              <a:rPr lang="en-US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forma particular de </a:t>
            </a:r>
            <a:r>
              <a:rPr lang="en-US" err="1">
                <a:solidFill>
                  <a:schemeClr val="bg1"/>
                </a:solidFill>
              </a:rPr>
              <a:t>normalizar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9 pesos para </a:t>
            </a:r>
            <a:r>
              <a:rPr lang="en-US" err="1">
                <a:solidFill>
                  <a:schemeClr val="bg1"/>
                </a:solidFill>
              </a:rPr>
              <a:t>valores</a:t>
            </a:r>
            <a:r>
              <a:rPr lang="en-US" dirty="0">
                <a:solidFill>
                  <a:schemeClr val="bg1"/>
                </a:solidFill>
              </a:rPr>
              <a:t> entre 0 e 1. 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Finalmente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9 </a:t>
            </a:r>
            <a:r>
              <a:rPr lang="en-US" dirty="0" err="1">
                <a:solidFill>
                  <a:schemeClr val="bg1"/>
                </a:solidFill>
              </a:rPr>
              <a:t>vetores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iniciais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palavras</a:t>
            </a:r>
            <a:r>
              <a:rPr lang="en-US" dirty="0">
                <a:solidFill>
                  <a:schemeClr val="bg1"/>
                </a:solidFill>
              </a:rPr>
              <a:t> da entrada, </a:t>
            </a:r>
            <a:r>
              <a:rPr lang="en-US" dirty="0" err="1">
                <a:solidFill>
                  <a:schemeClr val="bg1"/>
                </a:solidFill>
              </a:rPr>
              <a:t>também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conhecidos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como</a:t>
            </a:r>
            <a:r>
              <a:rPr lang="en-US" dirty="0">
                <a:solidFill>
                  <a:schemeClr val="bg1"/>
                </a:solidFill>
              </a:rPr>
              <a:t> Values, </a:t>
            </a:r>
            <a:r>
              <a:rPr lang="en-US" dirty="0" err="1">
                <a:solidFill>
                  <a:schemeClr val="bg1"/>
                </a:solidFill>
              </a:rPr>
              <a:t>são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somados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“</a:t>
            </a:r>
            <a:r>
              <a:rPr lang="en-US" dirty="0" err="1">
                <a:solidFill>
                  <a:schemeClr val="bg1"/>
                </a:solidFill>
              </a:rPr>
              <a:t>média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ponderada</a:t>
            </a:r>
            <a:r>
              <a:rPr lang="en-US" dirty="0">
                <a:solidFill>
                  <a:schemeClr val="bg1"/>
                </a:solidFill>
              </a:rPr>
              <a:t>”, com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pesos </a:t>
            </a:r>
            <a:r>
              <a:rPr lang="en-US" dirty="0" err="1">
                <a:solidFill>
                  <a:schemeClr val="bg1"/>
                </a:solidFill>
              </a:rPr>
              <a:t>normalizados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etapa</a:t>
            </a:r>
            <a:r>
              <a:rPr lang="en-US" dirty="0">
                <a:solidFill>
                  <a:schemeClr val="bg1"/>
                </a:solidFill>
              </a:rPr>
              <a:t> anterior. Esta </a:t>
            </a:r>
            <a:r>
              <a:rPr lang="en-US" dirty="0" err="1">
                <a:solidFill>
                  <a:schemeClr val="bg1"/>
                </a:solidFill>
              </a:rPr>
              <a:t>etapa</a:t>
            </a:r>
            <a:r>
              <a:rPr lang="en-US" dirty="0">
                <a:solidFill>
                  <a:schemeClr val="bg1"/>
                </a:solidFill>
              </a:rPr>
              <a:t> final </a:t>
            </a:r>
            <a:r>
              <a:rPr lang="en-US" dirty="0" err="1">
                <a:solidFill>
                  <a:schemeClr val="bg1"/>
                </a:solidFill>
              </a:rPr>
              <a:t>resulta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representação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vetorial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palavra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saída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única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palavra</a:t>
            </a:r>
            <a:r>
              <a:rPr lang="en-US" dirty="0">
                <a:solidFill>
                  <a:schemeClr val="bg1"/>
                </a:solidFill>
              </a:rPr>
              <a:t> “Eu”.</a:t>
            </a:r>
            <a:endParaRPr lang="en-US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162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49DEA9-AB62-3C33-3C41-2F13C6A17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F5B9B18-35C8-C761-5983-C06F782959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241479" y="-305872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2EFAC5E-1C6C-9CBB-E2AA-C32711653C9C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C9B5A51-708B-2C7E-0837-4B9A8B02F3A7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B742605-4345-F1D1-76AF-C78459C32F5E}"/>
              </a:ext>
            </a:extLst>
          </p:cNvPr>
          <p:cNvSpPr txBox="1"/>
          <p:nvPr/>
        </p:nvSpPr>
        <p:spPr>
          <a:xfrm>
            <a:off x="-680292" y="715068"/>
            <a:ext cx="14490180" cy="9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>
                <a:solidFill>
                  <a:srgbClr val="92DCEF"/>
                </a:solidFill>
                <a:latin typeface="Mokoto"/>
              </a:rPr>
              <a:t>Layer Normalization</a:t>
            </a:r>
            <a:endParaRPr lang="pt-BR" dirty="0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CD0BDBF1-32AB-3C9E-B235-D087CF6F3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7941" y="3078040"/>
            <a:ext cx="3273425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07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DED184-7C54-7E91-7085-13478CC6E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4BED5D5-D4E2-723C-0985-0BCF261D65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241479" y="-305872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5247172C-084B-4389-BAFD-B8453EBE5354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8C88F23-DE03-AF74-FB81-1C405AB873C2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6E0A958-CC49-2C19-C5E1-D0ED41E90207}"/>
              </a:ext>
            </a:extLst>
          </p:cNvPr>
          <p:cNvSpPr txBox="1"/>
          <p:nvPr/>
        </p:nvSpPr>
        <p:spPr>
          <a:xfrm>
            <a:off x="-680292" y="715068"/>
            <a:ext cx="14490180" cy="9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>
                <a:solidFill>
                  <a:srgbClr val="92DCEF"/>
                </a:solidFill>
                <a:latin typeface="Mokoto"/>
              </a:rPr>
              <a:t>Masked Multi Head Attention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1BB785-56E7-D846-88B0-84E15622C1B7}"/>
              </a:ext>
            </a:extLst>
          </p:cNvPr>
          <p:cNvSpPr txBox="1"/>
          <p:nvPr/>
        </p:nvSpPr>
        <p:spPr>
          <a:xfrm>
            <a:off x="2962275" y="2374900"/>
            <a:ext cx="999807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Nosso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objetivo</a:t>
            </a:r>
            <a:r>
              <a:rPr lang="en-US" dirty="0">
                <a:solidFill>
                  <a:schemeClr val="bg1"/>
                </a:solidFill>
              </a:rPr>
              <a:t> é </a:t>
            </a:r>
            <a:r>
              <a:rPr lang="en-US" dirty="0" err="1">
                <a:solidFill>
                  <a:schemeClr val="bg1"/>
                </a:solidFill>
              </a:rPr>
              <a:t>tornar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modelo</a:t>
            </a:r>
            <a:r>
              <a:rPr lang="en-US" dirty="0">
                <a:solidFill>
                  <a:schemeClr val="bg1"/>
                </a:solidFill>
              </a:rPr>
              <a:t> causal: </a:t>
            </a:r>
            <a:r>
              <a:rPr lang="en-US" dirty="0" err="1">
                <a:solidFill>
                  <a:schemeClr val="bg1"/>
                </a:solidFill>
              </a:rPr>
              <a:t>isso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significa</a:t>
            </a:r>
            <a:r>
              <a:rPr lang="en-US" dirty="0">
                <a:solidFill>
                  <a:schemeClr val="bg1"/>
                </a:solidFill>
              </a:rPr>
              <a:t> que o </a:t>
            </a:r>
            <a:r>
              <a:rPr lang="en-US" dirty="0" err="1">
                <a:solidFill>
                  <a:schemeClr val="bg1"/>
                </a:solidFill>
              </a:rPr>
              <a:t>resultado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determinada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posição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depender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palavras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posições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anteriores</a:t>
            </a:r>
            <a:r>
              <a:rPr lang="en-US" dirty="0">
                <a:solidFill>
                  <a:schemeClr val="bg1"/>
                </a:solidFill>
              </a:rPr>
              <a:t>. O </a:t>
            </a:r>
            <a:r>
              <a:rPr lang="en-US" dirty="0" err="1">
                <a:solidFill>
                  <a:schemeClr val="bg1"/>
                </a:solidFill>
              </a:rPr>
              <a:t>modelo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deve</a:t>
            </a:r>
            <a:r>
              <a:rPr lang="en-US" dirty="0">
                <a:solidFill>
                  <a:schemeClr val="bg1"/>
                </a:solidFill>
              </a:rPr>
              <a:t> ser </a:t>
            </a:r>
            <a:r>
              <a:rPr lang="en-US" dirty="0" err="1">
                <a:solidFill>
                  <a:schemeClr val="bg1"/>
                </a:solidFill>
              </a:rPr>
              <a:t>capaz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ver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palavras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futuras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7" name="Imagem 6" descr="Tabela&#10;&#10;O conteúdo gerado por IA pode estar incorreto.">
            <a:extLst>
              <a:ext uri="{FF2B5EF4-FFF2-40B4-BE49-F238E27FC236}">
                <a16:creationId xmlns:a16="http://schemas.microsoft.com/office/drawing/2014/main" id="{C03A72D2-2361-2280-093F-CD4F942FB1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3471" y="3827707"/>
            <a:ext cx="52228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67102C8-AE9C-AF2D-22E8-BE9020F23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EA1EB42-D676-269D-BE16-C3B69DF9D2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241479" y="-305872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0F11F13B-C2E5-DD8F-7347-29183F97FB1A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0EAB89F-5DD2-DE71-F839-BFB6C0C5E1AE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D968CDC9-A6B9-2F06-FE84-32ABC7F0BACD}"/>
              </a:ext>
            </a:extLst>
          </p:cNvPr>
          <p:cNvSpPr txBox="1"/>
          <p:nvPr/>
        </p:nvSpPr>
        <p:spPr>
          <a:xfrm>
            <a:off x="-680292" y="715068"/>
            <a:ext cx="14490180" cy="9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 err="1">
                <a:solidFill>
                  <a:srgbClr val="92DCEF"/>
                </a:solidFill>
                <a:latin typeface="Mokoto"/>
              </a:rPr>
              <a:t>Treinamento</a:t>
            </a:r>
            <a:r>
              <a:rPr lang="en-US" sz="4000" dirty="0">
                <a:solidFill>
                  <a:srgbClr val="92DCEF"/>
                </a:solidFill>
                <a:latin typeface="Mokoto"/>
              </a:rPr>
              <a:t> Transformer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AA4358-ECCB-B6AC-F486-DC6865317B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003" y="3953852"/>
            <a:ext cx="389572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437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CA0C853-34AC-1740-571E-24ADC0F2A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178B338-39C0-C20B-3914-C35A4031F4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241479" y="-305872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DFAC77BB-2866-AFCB-7C37-EF08E13070FE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B1DD003-4082-3D72-E575-460F4CE3DB2D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09298A-5230-C8E7-4073-7D52968F9119}"/>
              </a:ext>
            </a:extLst>
          </p:cNvPr>
          <p:cNvSpPr txBox="1"/>
          <p:nvPr/>
        </p:nvSpPr>
        <p:spPr>
          <a:xfrm>
            <a:off x="-680292" y="715068"/>
            <a:ext cx="14490180" cy="927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 err="1">
                <a:solidFill>
                  <a:srgbClr val="92DCEF"/>
                </a:solidFill>
                <a:latin typeface="Mokoto"/>
              </a:rPr>
              <a:t>Treinamento</a:t>
            </a:r>
            <a:r>
              <a:rPr lang="en-US" sz="4000" dirty="0">
                <a:solidFill>
                  <a:srgbClr val="92DCEF"/>
                </a:solidFill>
                <a:latin typeface="Mokoto"/>
              </a:rPr>
              <a:t> Transformer</a:t>
            </a:r>
            <a:endParaRPr lang="pt-BR" dirty="0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E48FE8F4-1C5D-29F7-C546-325727A87E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298" y="2571209"/>
            <a:ext cx="12636500" cy="68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73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108" b="589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316249" y="4548867"/>
            <a:ext cx="7655501" cy="1064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8000">
                <a:solidFill>
                  <a:srgbClr val="92DCEF"/>
                </a:solidFill>
                <a:latin typeface="Mokoto"/>
              </a:rPr>
              <a:t>GPT</a:t>
            </a:r>
            <a:endParaRPr lang="pt-BR" sz="8000">
              <a:ea typeface="Calibri"/>
              <a:cs typeface="Calibri"/>
            </a:endParaRPr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B230E65-B65C-4881-5B4B-64686A751CAA}"/>
              </a:ext>
            </a:extLst>
          </p:cNvPr>
          <p:cNvSpPr/>
          <p:nvPr/>
        </p:nvSpPr>
        <p:spPr>
          <a:xfrm>
            <a:off x="9473972" y="3952874"/>
            <a:ext cx="1183821" cy="1949223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Transformer</a:t>
            </a:r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CAE115C-BC4E-2DB1-6993-B567D3AC3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0648" y="4786314"/>
            <a:ext cx="5765347" cy="13130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E745EB-59F5-61C0-43CA-08597EA842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8429" y="2920146"/>
            <a:ext cx="7188063" cy="504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26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Transformer</a:t>
            </a:r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1D18C3-C5D5-5728-5D09-DFE25BE81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113" y="5145844"/>
            <a:ext cx="5638800" cy="1885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8257C95-95D0-5009-87BA-EA7C24EDC3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1333" y="2942709"/>
            <a:ext cx="670238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1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8050" y="2777707"/>
            <a:ext cx="1855810" cy="1821014"/>
          </a:xfrm>
          <a:custGeom>
            <a:avLst/>
            <a:gdLst/>
            <a:ahLst/>
            <a:cxnLst/>
            <a:rect l="l" t="t" r="r" b="b"/>
            <a:pathLst>
              <a:path w="1855810" h="1821014">
                <a:moveTo>
                  <a:pt x="0" y="0"/>
                </a:moveTo>
                <a:lnTo>
                  <a:pt x="1855810" y="0"/>
                </a:lnTo>
                <a:lnTo>
                  <a:pt x="1855810" y="1821013"/>
                </a:lnTo>
                <a:lnTo>
                  <a:pt x="0" y="18210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776667" y="2294658"/>
            <a:ext cx="5998894" cy="4608125"/>
          </a:xfrm>
          <a:custGeom>
            <a:avLst/>
            <a:gdLst/>
            <a:ahLst/>
            <a:cxnLst/>
            <a:rect l="l" t="t" r="r" b="b"/>
            <a:pathLst>
              <a:path w="5998894" h="4608125">
                <a:moveTo>
                  <a:pt x="0" y="0"/>
                </a:moveTo>
                <a:lnTo>
                  <a:pt x="5998895" y="0"/>
                </a:lnTo>
                <a:lnTo>
                  <a:pt x="5998895" y="4608125"/>
                </a:lnTo>
                <a:lnTo>
                  <a:pt x="0" y="46081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100170" y="832810"/>
            <a:ext cx="6738825" cy="292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Redes </a:t>
            </a:r>
            <a:r>
              <a:rPr lang="en-US" sz="5900" err="1">
                <a:solidFill>
                  <a:srgbClr val="92DCEF"/>
                </a:solidFill>
                <a:latin typeface="Mokoto"/>
              </a:rPr>
              <a:t>Neurais</a:t>
            </a:r>
            <a:r>
              <a:rPr lang="en-US" sz="5900">
                <a:solidFill>
                  <a:srgbClr val="92DCEF"/>
                </a:solidFill>
                <a:latin typeface="Mokoto"/>
              </a:rPr>
              <a:t> </a:t>
            </a:r>
            <a:r>
              <a:rPr lang="en-US" sz="5900" err="1">
                <a:solidFill>
                  <a:srgbClr val="92DCEF"/>
                </a:solidFill>
                <a:latin typeface="Mokoto"/>
              </a:rPr>
              <a:t>Artificiais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84510" y="5145199"/>
            <a:ext cx="7935597" cy="2975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Os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 LLMs 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são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 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modelos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 de 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aprendizado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 profundo, um 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tipo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 de 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aprendizado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 de 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máquina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 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baseado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 no 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treinamento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 de Redes 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Neurais</a:t>
            </a:r>
            <a:r>
              <a:rPr lang="en-US" sz="2400">
                <a:solidFill>
                  <a:srgbClr val="A2E3F9"/>
                </a:solidFill>
                <a:latin typeface="Montserrat Semi-Bold"/>
              </a:rPr>
              <a:t> </a:t>
            </a:r>
            <a:r>
              <a:rPr lang="en-US" sz="2400" err="1">
                <a:solidFill>
                  <a:srgbClr val="A2E3F9"/>
                </a:solidFill>
                <a:latin typeface="Montserrat Semi-Bold"/>
              </a:rPr>
              <a:t>Artificiais</a:t>
            </a:r>
            <a:endParaRPr lang="en-US" sz="2400">
              <a:solidFill>
                <a:srgbClr val="A2E3F9"/>
              </a:solidFill>
              <a:latin typeface="Montserrat Semi-Bold"/>
            </a:endParaRPr>
          </a:p>
          <a:p>
            <a:pPr algn="just">
              <a:lnSpc>
                <a:spcPts val="2940"/>
              </a:lnSpc>
            </a:pPr>
            <a:endParaRPr lang="en-US" sz="2400">
              <a:solidFill>
                <a:srgbClr val="A2E3F9"/>
              </a:solidFill>
              <a:latin typeface="Montserrat Semi-Bold"/>
            </a:endParaRPr>
          </a:p>
          <a:p>
            <a:pPr algn="just">
              <a:lnSpc>
                <a:spcPts val="2940"/>
              </a:lnSpc>
            </a:pPr>
            <a:endParaRPr lang="en-US" sz="2400" b="1">
              <a:solidFill>
                <a:srgbClr val="A2E3F9"/>
              </a:solidFill>
              <a:latin typeface="Montserrat Semi-Bold"/>
            </a:endParaRPr>
          </a:p>
          <a:p>
            <a:pPr algn="just">
              <a:lnSpc>
                <a:spcPts val="2940"/>
              </a:lnSpc>
            </a:pPr>
            <a:r>
              <a:rPr lang="en-US" sz="2800" b="1">
                <a:solidFill>
                  <a:srgbClr val="A2E3F9"/>
                </a:solidFill>
                <a:latin typeface="Montserrat Semi-Bold"/>
              </a:rPr>
              <a:t>QUIZ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: Quando se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iniciou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o </a:t>
            </a:r>
            <a:r>
              <a:rPr lang="en-US" sz="2800" err="1">
                <a:solidFill>
                  <a:srgbClr val="A2E3F9"/>
                </a:solidFill>
                <a:latin typeface="Montserrat Semi-Bold"/>
              </a:rPr>
              <a:t>estudo</a:t>
            </a:r>
            <a:r>
              <a:rPr lang="en-US" sz="2800">
                <a:solidFill>
                  <a:srgbClr val="A2E3F9"/>
                </a:solidFill>
                <a:latin typeface="Montserrat Semi-Bold"/>
              </a:rPr>
              <a:t> dessas redes ?</a:t>
            </a:r>
            <a:endParaRPr lang="en-US" sz="2800"/>
          </a:p>
        </p:txBody>
      </p:sp>
      <p:sp>
        <p:nvSpPr>
          <p:cNvPr id="8" name="TextBox 8"/>
          <p:cNvSpPr txBox="1"/>
          <p:nvPr/>
        </p:nvSpPr>
        <p:spPr>
          <a:xfrm>
            <a:off x="828375" y="3106376"/>
            <a:ext cx="1455160" cy="1030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Entrada</a:t>
            </a:r>
            <a:endParaRPr lang="pt-BR"/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38F10C08-D6CB-4946-6E3B-68C327D9E4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2242" y="3151004"/>
            <a:ext cx="8021231" cy="3951402"/>
          </a:xfrm>
          <a:prstGeom prst="rect">
            <a:avLst/>
          </a:pr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207D070-2B09-CE77-5087-C19E1B894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3628" y="3150746"/>
            <a:ext cx="4585655" cy="389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45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Transformer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1AFEEE-2B2E-4F74-C01F-FD11FDC7A001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6" name="Imagem 5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5225228B-2F9B-E5CB-8284-935EB150B6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5038" y="2836578"/>
            <a:ext cx="9740787" cy="52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171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1DA18-3255-4545-E1E7-754E68E3C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7ECB04D-0D22-CBE7-9528-1733A6BD2CD0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ED176A7-8761-BC91-D093-359D6AA108C9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1D9F307F-FB0B-083B-38D3-DE6FF1919C3D}"/>
              </a:ext>
            </a:extLst>
          </p:cNvPr>
          <p:cNvSpPr txBox="1"/>
          <p:nvPr/>
        </p:nvSpPr>
        <p:spPr>
          <a:xfrm>
            <a:off x="-680292" y="715068"/>
            <a:ext cx="1449018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>
                <a:solidFill>
                  <a:srgbClr val="92DCEF"/>
                </a:solidFill>
                <a:latin typeface="Mokoto"/>
              </a:rPr>
              <a:t>Small Language Models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CA357A5-FE5C-3E83-CE99-AF6E18672289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6" name="Imagem 5" descr="The Sustainable Future of AI Language Models">
            <a:extLst>
              <a:ext uri="{FF2B5EF4-FFF2-40B4-BE49-F238E27FC236}">
                <a16:creationId xmlns:a16="http://schemas.microsoft.com/office/drawing/2014/main" id="{8A075DE0-ACC3-85C9-86C9-4F87E7619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29" y="3082711"/>
            <a:ext cx="7842789" cy="3569454"/>
          </a:xfrm>
          <a:prstGeom prst="rect">
            <a:avLst/>
          </a:prstGeom>
        </p:spPr>
      </p:pic>
      <p:pic>
        <p:nvPicPr>
          <p:cNvPr id="9" name="Gráfico 8" descr="Bar chart showing energy use by AI models, as measured by petaFLOP/s-days—a measure of compute performance. ">
            <a:extLst>
              <a:ext uri="{FF2B5EF4-FFF2-40B4-BE49-F238E27FC236}">
                <a16:creationId xmlns:a16="http://schemas.microsoft.com/office/drawing/2014/main" id="{C4801288-FDC2-84B3-9BC9-38F5FCBFF3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6129" y="2575043"/>
            <a:ext cx="10317996" cy="531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69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74814-845F-B081-F089-4C31D9AC1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2E2FD6A-7CB2-05F8-B3EA-63EAB527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E2195AD5-FD0A-5CA7-1D5B-809FB2DC9B99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2E821E4-4395-2879-A94F-A1F6A496C148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E8EBC20-56B6-6CF7-FC28-642D932F7E88}"/>
              </a:ext>
            </a:extLst>
          </p:cNvPr>
          <p:cNvSpPr txBox="1"/>
          <p:nvPr/>
        </p:nvSpPr>
        <p:spPr>
          <a:xfrm>
            <a:off x="-680292" y="715068"/>
            <a:ext cx="14490180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 dirty="0">
                <a:solidFill>
                  <a:srgbClr val="92DCEF"/>
                </a:solidFill>
                <a:latin typeface="Mokoto"/>
              </a:rPr>
              <a:t>LLMs x SLMs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E8DAD80-7D6E-69B5-A5F0-2945B588F4E9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6" name="Imagem 5" descr="SLMs vs LLMs: What Should Financial Institutions Choose?">
            <a:extLst>
              <a:ext uri="{FF2B5EF4-FFF2-40B4-BE49-F238E27FC236}">
                <a16:creationId xmlns:a16="http://schemas.microsoft.com/office/drawing/2014/main" id="{FC89FC24-9BFB-3175-CB3C-4A9D1D8B880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773" t="17677" r="4311" b="9259"/>
          <a:stretch>
            <a:fillRect/>
          </a:stretch>
        </p:blipFill>
        <p:spPr>
          <a:xfrm>
            <a:off x="3850360" y="3299436"/>
            <a:ext cx="9956468" cy="45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968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030D7-91CB-C8EB-EE95-8B688F28F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0A56C4-3985-B910-B3E4-323E90430F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5ACDA458-D262-FAB6-E703-BFD670E312E1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0623C9F-E652-EB68-A5F3-ECC92333524F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1FC726F-5CB1-534E-656C-798770A27E15}"/>
              </a:ext>
            </a:extLst>
          </p:cNvPr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 dirty="0">
                <a:solidFill>
                  <a:srgbClr val="92DCEF"/>
                </a:solidFill>
                <a:latin typeface="Mokoto"/>
              </a:rPr>
              <a:t>Como </a:t>
            </a:r>
            <a:r>
              <a:rPr lang="en-US" sz="5900" dirty="0" err="1">
                <a:solidFill>
                  <a:srgbClr val="92DCEF"/>
                </a:solidFill>
                <a:latin typeface="Mokoto"/>
              </a:rPr>
              <a:t>melhorar</a:t>
            </a:r>
            <a:r>
              <a:rPr lang="en-US" sz="5900" dirty="0">
                <a:solidFill>
                  <a:srgbClr val="92DCEF"/>
                </a:solidFill>
                <a:latin typeface="Mokoto"/>
              </a:rPr>
              <a:t> LMs ?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0E402AA-1B99-39B9-6F76-A08455A7B34E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7" name="Imagem 6" descr="Optimizing LLMs: Best Practices (Prompt Engineering, RAG and Fine-tuning) |  by Luv Verma | Medium">
            <a:extLst>
              <a:ext uri="{FF2B5EF4-FFF2-40B4-BE49-F238E27FC236}">
                <a16:creationId xmlns:a16="http://schemas.microsoft.com/office/drawing/2014/main" id="{5D2CE871-DA57-35A5-0C6A-F65E3CB97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169" y="2670235"/>
            <a:ext cx="11846518" cy="644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091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E7ECA-6134-C6E9-2F5A-3A9468508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3DA2861-C23B-B4AD-53F4-1F4924E3D0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F86F04A2-9AD4-6124-18F6-D731A4BA728B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1E3C4EC-A409-0F51-E8D6-11C84D64EFDA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2B655DE-2145-B254-29C8-61806F2B47E9}"/>
              </a:ext>
            </a:extLst>
          </p:cNvPr>
          <p:cNvSpPr txBox="1"/>
          <p:nvPr/>
        </p:nvSpPr>
        <p:spPr>
          <a:xfrm>
            <a:off x="-680292" y="715068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 dirty="0">
                <a:solidFill>
                  <a:srgbClr val="92DCEF"/>
                </a:solidFill>
                <a:latin typeface="Mokoto"/>
              </a:rPr>
              <a:t>Prompt Engineering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9A028BC-196D-8885-B7B6-483D0824A0EB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6" name="Imagem 5" descr="3 Few-shot prompting">
            <a:extLst>
              <a:ext uri="{FF2B5EF4-FFF2-40B4-BE49-F238E27FC236}">
                <a16:creationId xmlns:a16="http://schemas.microsoft.com/office/drawing/2014/main" id="{3D69726E-5CAE-7651-CF87-A63E60169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9109" y="2993837"/>
            <a:ext cx="7096934" cy="4057167"/>
          </a:xfrm>
          <a:prstGeom prst="rect">
            <a:avLst/>
          </a:prstGeom>
        </p:spPr>
      </p:pic>
      <p:pic>
        <p:nvPicPr>
          <p:cNvPr id="9" name="Imagem 8" descr="Chain-of-Thought Prompting | Prompt Engineering Guide">
            <a:extLst>
              <a:ext uri="{FF2B5EF4-FFF2-40B4-BE49-F238E27FC236}">
                <a16:creationId xmlns:a16="http://schemas.microsoft.com/office/drawing/2014/main" id="{86C09B3A-0D5E-9932-8876-457D4AC572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0445" y="2732868"/>
            <a:ext cx="7241423" cy="637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33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6C65B-4D22-6D5D-F7EA-21F7AEE69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4E2C7A5-6A5D-7DD7-0A0D-2EC93319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819CC878-1B26-6563-394F-5E2DE8F1046E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51F619B-E459-BC0F-0986-02191E98916E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E7BBDEF-C363-6DE3-44D5-1D675B689DB4}"/>
              </a:ext>
            </a:extLst>
          </p:cNvPr>
          <p:cNvSpPr txBox="1"/>
          <p:nvPr/>
        </p:nvSpPr>
        <p:spPr>
          <a:xfrm>
            <a:off x="-680292" y="715068"/>
            <a:ext cx="1449018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3200" dirty="0">
                <a:solidFill>
                  <a:srgbClr val="92DCEF"/>
                </a:solidFill>
                <a:latin typeface="Mokoto"/>
              </a:rPr>
              <a:t>Retrieval Augmented Generation (RAG)</a:t>
            </a:r>
            <a:endParaRPr lang="pt-BR" sz="3200">
              <a:ea typeface="Calibri"/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AEE89B-2759-1C73-8DF8-75D4651B61EA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7" name="Imagem 6" descr="Retrieval-Augmented Generation (RAG) | by Mina | GoPenAI">
            <a:extLst>
              <a:ext uri="{FF2B5EF4-FFF2-40B4-BE49-F238E27FC236}">
                <a16:creationId xmlns:a16="http://schemas.microsoft.com/office/drawing/2014/main" id="{C9A1331A-400F-492B-B423-C2EBE3D7D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979" y="3200804"/>
            <a:ext cx="89535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03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D1C36-2375-6FE8-BCED-C325D7805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C08746D-E7DE-C441-19CD-9690D3E327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7E0AF05C-B446-BEFE-088B-C61A4F75C3BB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867E700-AAAC-D1FC-F9B6-09496B5177DB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77F4F89F-A328-93CA-2591-19F060EE3E54}"/>
              </a:ext>
            </a:extLst>
          </p:cNvPr>
          <p:cNvSpPr txBox="1"/>
          <p:nvPr/>
        </p:nvSpPr>
        <p:spPr>
          <a:xfrm>
            <a:off x="-680292" y="715068"/>
            <a:ext cx="1449018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3200" dirty="0">
                <a:solidFill>
                  <a:srgbClr val="92DCEF"/>
                </a:solidFill>
                <a:latin typeface="Mokoto"/>
              </a:rPr>
              <a:t>Retrieval Augmented Generation (RAG)</a:t>
            </a:r>
            <a:endParaRPr lang="pt-BR" sz="3200">
              <a:ea typeface="Calibri"/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D33BF26-F9EE-FE12-E9B1-6B2E66A1528C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9" name="Imagem 8" descr="What are Vector Embeddings? - Revolutionize Your Search Experience - Qdrant">
            <a:extLst>
              <a:ext uri="{FF2B5EF4-FFF2-40B4-BE49-F238E27FC236}">
                <a16:creationId xmlns:a16="http://schemas.microsoft.com/office/drawing/2014/main" id="{AE30A7EE-8E74-3900-0018-D8ECA0459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2452" y="2575506"/>
            <a:ext cx="11847785" cy="55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15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2FC4-CCB6-9985-EC48-8C3726F23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68BF0B8-5EDD-DEF6-9BCE-795F6CEBCF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33A9BF33-A500-C6B5-F028-CC4857996C61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8A6DEC3-BA3C-1FED-952D-CE5BD498D9EE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5B04B3F-99D9-C754-925D-B063AC5D6E36}"/>
              </a:ext>
            </a:extLst>
          </p:cNvPr>
          <p:cNvSpPr txBox="1"/>
          <p:nvPr/>
        </p:nvSpPr>
        <p:spPr>
          <a:xfrm>
            <a:off x="-680292" y="715068"/>
            <a:ext cx="14490180" cy="8871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3200" dirty="0" err="1">
                <a:solidFill>
                  <a:srgbClr val="92DCEF"/>
                </a:solidFill>
                <a:latin typeface="Mokoto"/>
              </a:rPr>
              <a:t>Busca</a:t>
            </a:r>
            <a:r>
              <a:rPr lang="en-US" sz="3200" dirty="0">
                <a:solidFill>
                  <a:srgbClr val="92DCEF"/>
                </a:solidFill>
                <a:latin typeface="Mokoto"/>
              </a:rPr>
              <a:t> </a:t>
            </a:r>
            <a:r>
              <a:rPr lang="en-US" sz="3200" dirty="0" err="1">
                <a:solidFill>
                  <a:srgbClr val="92DCEF"/>
                </a:solidFill>
                <a:latin typeface="Mokoto"/>
              </a:rPr>
              <a:t>Semântica</a:t>
            </a:r>
            <a:endParaRPr lang="pt-BR" dirty="0" err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C9AF7A-0E88-7D28-3241-42CF7BCD86BC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6" name="Imagem 5" descr="Semantic Search — Sentence Transformers documentation">
            <a:extLst>
              <a:ext uri="{FF2B5EF4-FFF2-40B4-BE49-F238E27FC236}">
                <a16:creationId xmlns:a16="http://schemas.microsoft.com/office/drawing/2014/main" id="{08214693-4303-58E5-9ADA-28DE8B725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328" y="2766355"/>
            <a:ext cx="6818587" cy="3847773"/>
          </a:xfrm>
          <a:prstGeom prst="rect">
            <a:avLst/>
          </a:prstGeom>
        </p:spPr>
      </p:pic>
      <p:pic>
        <p:nvPicPr>
          <p:cNvPr id="7" name="Imagem 6" descr="What is Semantic Search? | A Comprehensive Semantic Search Guide | Elastic">
            <a:extLst>
              <a:ext uri="{FF2B5EF4-FFF2-40B4-BE49-F238E27FC236}">
                <a16:creationId xmlns:a16="http://schemas.microsoft.com/office/drawing/2014/main" id="{714B9CA8-21B3-6467-B63C-82919F5EE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0866" y="2574213"/>
            <a:ext cx="9328259" cy="571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2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112D8-F9DC-6D73-76F6-868CF6388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9149CB-C068-7776-A8C6-333FA71334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3ECFCF96-AC77-3CC6-0B96-C3A1FA91222A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69D1B60-FC0A-0B75-3B4C-10DE91E788FA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A83E674-4A10-ACDC-E110-0C69511BBD03}"/>
              </a:ext>
            </a:extLst>
          </p:cNvPr>
          <p:cNvSpPr txBox="1"/>
          <p:nvPr/>
        </p:nvSpPr>
        <p:spPr>
          <a:xfrm>
            <a:off x="-680292" y="715068"/>
            <a:ext cx="14490180" cy="909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>
                <a:solidFill>
                  <a:srgbClr val="92DCEF"/>
                </a:solidFill>
                <a:latin typeface="Mokoto"/>
              </a:rPr>
              <a:t>Fine Tunning</a:t>
            </a:r>
            <a:endParaRPr lang="pt-BR" sz="4000">
              <a:ea typeface="Calibri"/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C5F3D56-4DEC-55D2-11ED-D0F5245C5566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6" name="Imagem 5" descr="Adaptive multi-source domain collaborative fine-tuning for transfer  learning [PeerJ]">
            <a:extLst>
              <a:ext uri="{FF2B5EF4-FFF2-40B4-BE49-F238E27FC236}">
                <a16:creationId xmlns:a16="http://schemas.microsoft.com/office/drawing/2014/main" id="{62B73FC1-3735-7F56-6263-A9FCE36F1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1390" y="3250227"/>
            <a:ext cx="12701668" cy="443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0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31256" y="1643756"/>
            <a:ext cx="9132369" cy="96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PERCEPTRON</a:t>
            </a:r>
            <a:endParaRPr lang="pt-BR"/>
          </a:p>
        </p:txBody>
      </p:sp>
      <p:pic>
        <p:nvPicPr>
          <p:cNvPr id="21" name="Imagem 20" descr="What is Perceptron? A Beginners Guide for 2023 | Simplilearn">
            <a:extLst>
              <a:ext uri="{FF2B5EF4-FFF2-40B4-BE49-F238E27FC236}">
                <a16:creationId xmlns:a16="http://schemas.microsoft.com/office/drawing/2014/main" id="{D568E3F9-FBEE-F1CC-7DE2-15F5F949A1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7050" y="3473304"/>
            <a:ext cx="6611030" cy="3340394"/>
          </a:xfrm>
          <a:prstGeom prst="rect">
            <a:avLst/>
          </a:prstGeom>
        </p:spPr>
      </p:pic>
      <p:pic>
        <p:nvPicPr>
          <p:cNvPr id="22" name="Imagem 21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C862340-85C5-EEF6-3B1E-4FC6A558BBD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752" b="1826"/>
          <a:stretch/>
        </p:blipFill>
        <p:spPr>
          <a:xfrm>
            <a:off x="10341428" y="3471862"/>
            <a:ext cx="4563341" cy="3341167"/>
          </a:xfrm>
          <a:prstGeom prst="rect">
            <a:avLst/>
          </a:prstGeom>
        </p:spPr>
      </p:pic>
      <p:pic>
        <p:nvPicPr>
          <p:cNvPr id="6" name="Imagem 5" descr="Texto, Carta, Esquemático&#10;&#10;O conteúdo gerado por IA pode estar incorreto.">
            <a:extLst>
              <a:ext uri="{FF2B5EF4-FFF2-40B4-BE49-F238E27FC236}">
                <a16:creationId xmlns:a16="http://schemas.microsoft.com/office/drawing/2014/main" id="{251715C4-8B08-6D53-BA7A-08E2B7CE5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0259" y="7494669"/>
            <a:ext cx="4300363" cy="206505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0C4BB-5982-85A1-7AE5-DF207247F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319DBF3-7FD2-B39C-B42E-E0D5728A457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7A091766-13F2-9DAE-2E06-13611DE257FB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D45C1AA-69F6-53BE-6919-B99A8CCD7CE6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83041FE-7D0D-8837-3F6B-0D472E5DF0DC}"/>
              </a:ext>
            </a:extLst>
          </p:cNvPr>
          <p:cNvSpPr txBox="1"/>
          <p:nvPr/>
        </p:nvSpPr>
        <p:spPr>
          <a:xfrm>
            <a:off x="-680292" y="715068"/>
            <a:ext cx="14490180" cy="909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>
                <a:solidFill>
                  <a:srgbClr val="92DCEF"/>
                </a:solidFill>
                <a:latin typeface="Mokoto"/>
              </a:rPr>
              <a:t>Fine Tunning</a:t>
            </a:r>
            <a:endParaRPr lang="pt-BR" sz="4000">
              <a:ea typeface="Calibri"/>
              <a:cs typeface="Calibri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0FCC5A-F120-D830-A51A-6054668B3AD3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7" name="Imagem 6" descr="Pavan Belagatti™🥑 on X: &quot;Understand prompt engineering, #RAG, &amp; fine-tuning  through an analogy. https://t.co/PQ7TmmeoFI https://t.co/Mzrfl258tR&quot; / X">
            <a:extLst>
              <a:ext uri="{FF2B5EF4-FFF2-40B4-BE49-F238E27FC236}">
                <a16:creationId xmlns:a16="http://schemas.microsoft.com/office/drawing/2014/main" id="{E19BBBE0-4F3B-0268-D8F3-22363E3629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6836" y="2758965"/>
            <a:ext cx="11292051" cy="635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60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2E641-58B2-A94B-5680-855C6A38E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6895B2F-4E43-B578-972B-1883A6AC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49E6D152-B195-0CCA-93B0-6C44AE373B6D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1096CAC-35D6-7E37-0496-D4AF12BF4845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00D2777-93B1-E2B9-534B-3D57578CACB7}"/>
              </a:ext>
            </a:extLst>
          </p:cNvPr>
          <p:cNvSpPr txBox="1"/>
          <p:nvPr/>
        </p:nvSpPr>
        <p:spPr>
          <a:xfrm>
            <a:off x="-680292" y="715068"/>
            <a:ext cx="14490180" cy="909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 err="1">
                <a:solidFill>
                  <a:srgbClr val="92DCEF"/>
                </a:solidFill>
                <a:latin typeface="Mokoto"/>
              </a:rPr>
              <a:t>Agentes</a:t>
            </a:r>
            <a:endParaRPr lang="pt-BR" dirty="0" err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4982620-105B-E362-95A7-5A7091577D63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pic>
        <p:nvPicPr>
          <p:cNvPr id="7" name="Imagem 6" descr="What are AI Agents &amp; Agentic Workflows? | Blog">
            <a:extLst>
              <a:ext uri="{FF2B5EF4-FFF2-40B4-BE49-F238E27FC236}">
                <a16:creationId xmlns:a16="http://schemas.microsoft.com/office/drawing/2014/main" id="{99FDEC1C-741E-EF70-B88E-B36C85FB45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828" y="2980997"/>
            <a:ext cx="10884776" cy="58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76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12B07-7BCC-0AA3-3672-20A7AAF83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8788C71-E014-CDCF-B0F3-43B779C82A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87DBC3C8-7751-D7EC-A3E7-4C6E33F17FC4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2AFBF77-0CCC-2C9B-F3FB-85515BA059D2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75038CC-69D7-E887-C9A7-2E73EEEACC52}"/>
              </a:ext>
            </a:extLst>
          </p:cNvPr>
          <p:cNvSpPr txBox="1"/>
          <p:nvPr/>
        </p:nvSpPr>
        <p:spPr>
          <a:xfrm>
            <a:off x="-680292" y="715068"/>
            <a:ext cx="14490180" cy="909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 err="1">
                <a:solidFill>
                  <a:srgbClr val="92DCEF"/>
                </a:solidFill>
                <a:latin typeface="Mokoto"/>
              </a:rPr>
              <a:t>Agentes</a:t>
            </a:r>
            <a:endParaRPr lang="pt-BR" dirty="0" err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AFCA30-EE64-F8EA-C449-0946253BCE9A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686B12A-FE64-5549-9747-5F421838375A}"/>
              </a:ext>
            </a:extLst>
          </p:cNvPr>
          <p:cNvSpPr txBox="1"/>
          <p:nvPr/>
        </p:nvSpPr>
        <p:spPr>
          <a:xfrm>
            <a:off x="2530365" y="3476297"/>
            <a:ext cx="14123933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Percepção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err="1">
                <a:solidFill>
                  <a:schemeClr val="bg1"/>
                </a:solidFill>
              </a:rPr>
              <a:t>Compreensão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informações</a:t>
            </a:r>
            <a:r>
              <a:rPr lang="en-US" sz="2800" dirty="0">
                <a:solidFill>
                  <a:schemeClr val="bg1"/>
                </a:solidFill>
              </a:rPr>
              <a:t> e </a:t>
            </a:r>
            <a:r>
              <a:rPr lang="en-US" sz="2800" dirty="0" err="1">
                <a:solidFill>
                  <a:schemeClr val="bg1"/>
                </a:solidFill>
              </a:rPr>
              <a:t>contexto</a:t>
            </a:r>
            <a:endParaRPr lang="en-US" sz="28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Raciocínio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err="1">
                <a:solidFill>
                  <a:schemeClr val="bg1"/>
                </a:solidFill>
              </a:rPr>
              <a:t>Planejamento</a:t>
            </a:r>
            <a:r>
              <a:rPr lang="en-US" sz="2800" dirty="0">
                <a:solidFill>
                  <a:schemeClr val="bg1"/>
                </a:solidFill>
              </a:rPr>
              <a:t> e </a:t>
            </a:r>
            <a:r>
              <a:rPr lang="en-US" sz="2800" dirty="0" err="1">
                <a:solidFill>
                  <a:schemeClr val="bg1"/>
                </a:solidFill>
              </a:rPr>
              <a:t>tomada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decisões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dirty="0" err="1">
                <a:solidFill>
                  <a:schemeClr val="bg1"/>
                </a:solidFill>
              </a:rPr>
              <a:t>Ação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dirty="0" err="1">
                <a:solidFill>
                  <a:schemeClr val="bg1"/>
                </a:solidFill>
              </a:rPr>
              <a:t>Execução</a:t>
            </a:r>
            <a:r>
              <a:rPr lang="en-US" sz="2800" dirty="0">
                <a:solidFill>
                  <a:schemeClr val="bg1"/>
                </a:solidFill>
              </a:rPr>
              <a:t> de </a:t>
            </a:r>
            <a:r>
              <a:rPr lang="en-US" sz="2800" dirty="0" err="1">
                <a:solidFill>
                  <a:schemeClr val="bg1"/>
                </a:solidFill>
              </a:rPr>
              <a:t>tarefas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usando</a:t>
            </a:r>
            <a:r>
              <a:rPr lang="en-US" sz="2800" dirty="0">
                <a:solidFill>
                  <a:schemeClr val="bg1"/>
                </a:solidFill>
              </a:rPr>
              <a:t> ferramentas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</a:rPr>
              <a:t>Memória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lang="en-US" sz="2800" err="1">
                <a:solidFill>
                  <a:schemeClr val="bg1"/>
                </a:solidFill>
              </a:rPr>
              <a:t>Manutenção</a:t>
            </a:r>
            <a:r>
              <a:rPr lang="en-US" sz="2800" dirty="0">
                <a:solidFill>
                  <a:schemeClr val="bg1"/>
                </a:solidFill>
              </a:rPr>
              <a:t> do histórico de conversas e do </a:t>
            </a:r>
            <a:r>
              <a:rPr lang="en-US" sz="2800" err="1">
                <a:solidFill>
                  <a:schemeClr val="bg1"/>
                </a:solidFill>
              </a:rPr>
              <a:t>estado</a:t>
            </a:r>
            <a:endParaRPr lang="en-US" sz="28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9745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FADA1-84FD-7D8C-1853-55457237E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32D7743-B6D9-0FF8-7027-C6A9088DBC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-1" y="0"/>
            <a:ext cx="18288000" cy="10287000"/>
          </a:xfrm>
          <a:prstGeom prst="rect">
            <a:avLst/>
          </a:prstGeom>
        </p:spPr>
      </p:pic>
      <p:sp>
        <p:nvSpPr>
          <p:cNvPr id="3" name="Freeform 3">
            <a:extLst>
              <a:ext uri="{FF2B5EF4-FFF2-40B4-BE49-F238E27FC236}">
                <a16:creationId xmlns:a16="http://schemas.microsoft.com/office/drawing/2014/main" id="{90B60988-6BC0-42C7-B882-7D826E6F0CCC}"/>
              </a:ext>
            </a:extLst>
          </p:cNvPr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ADD0126-1E6C-9593-526B-443055EA3839}"/>
              </a:ext>
            </a:extLst>
          </p:cNvPr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E3F76535-D672-1F30-D945-4D7F79815440}"/>
              </a:ext>
            </a:extLst>
          </p:cNvPr>
          <p:cNvSpPr txBox="1"/>
          <p:nvPr/>
        </p:nvSpPr>
        <p:spPr>
          <a:xfrm>
            <a:off x="-680292" y="715068"/>
            <a:ext cx="14490180" cy="909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4000" dirty="0" err="1">
                <a:solidFill>
                  <a:srgbClr val="92DCEF"/>
                </a:solidFill>
                <a:latin typeface="Mokoto"/>
              </a:rPr>
              <a:t>Agentes</a:t>
            </a:r>
            <a:r>
              <a:rPr lang="en-US" sz="4000" dirty="0">
                <a:solidFill>
                  <a:srgbClr val="92DCEF"/>
                </a:solidFill>
                <a:latin typeface="Mokoto"/>
              </a:rPr>
              <a:t> de LLM</a:t>
            </a:r>
            <a:endParaRPr lang="pt-BR" dirty="0" err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37A193-AAFF-2816-E363-361FEE156EC5}"/>
              </a:ext>
            </a:extLst>
          </p:cNvPr>
          <p:cNvSpPr txBox="1"/>
          <p:nvPr/>
        </p:nvSpPr>
        <p:spPr>
          <a:xfrm>
            <a:off x="10089173" y="3472961"/>
            <a:ext cx="67041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>
                <a:cs typeface="Calibri"/>
              </a:rPr>
              <a:t>U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68F8FA7-411E-FE35-A9C4-C6BDB4C26407}"/>
              </a:ext>
            </a:extLst>
          </p:cNvPr>
          <p:cNvSpPr txBox="1"/>
          <p:nvPr/>
        </p:nvSpPr>
        <p:spPr>
          <a:xfrm>
            <a:off x="1387365" y="2569779"/>
            <a:ext cx="7325054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Percebe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: O </a:t>
            </a:r>
            <a:r>
              <a:rPr lang="en-US" sz="2800" err="1">
                <a:solidFill>
                  <a:schemeClr val="bg1"/>
                </a:solidFill>
                <a:ea typeface="+mn-lt"/>
                <a:cs typeface="+mn-lt"/>
              </a:rPr>
              <a:t>usuário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 pergunta: “Planeje uma viagem de 5 dias a Paris com museus e comida local.”</a:t>
            </a:r>
            <a:endParaRPr lang="pt-BR">
              <a:solidFill>
                <a:schemeClr val="bg1"/>
              </a:solidFill>
            </a:endParaRPr>
          </a:p>
          <a:p>
            <a:endParaRPr lang="en-US"/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Decide: O LLM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interpreta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solicitação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verifica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opções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voos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hotéis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atividades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/>
          </a:p>
          <a:p>
            <a:endParaRPr lang="en-US"/>
          </a:p>
          <a:p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Atua: Ele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gera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um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itinerário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completo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planos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diários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sugestões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restaurantes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visitas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museus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m 5" descr="Introduction to LLM Agents | NVIDIA Technical Blog">
            <a:extLst>
              <a:ext uri="{FF2B5EF4-FFF2-40B4-BE49-F238E27FC236}">
                <a16:creationId xmlns:a16="http://schemas.microsoft.com/office/drawing/2014/main" id="{088A4251-B36B-AB52-59A7-71C41AAA41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2029" y="2577555"/>
            <a:ext cx="8369517" cy="513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56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31256" y="1643756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 dirty="0">
                <a:solidFill>
                  <a:srgbClr val="92DCEF"/>
                </a:solidFill>
                <a:latin typeface="Mokoto"/>
              </a:rPr>
              <a:t>Multi Layer Perceptron</a:t>
            </a:r>
            <a:endParaRPr lang="pt-BR" dirty="0"/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CAF5E9D-A028-B9F6-332F-13A8613B0C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29005" y="2932990"/>
            <a:ext cx="6831192" cy="1663109"/>
          </a:xfrm>
          <a:prstGeom prst="rect">
            <a:avLst/>
          </a:prstGeom>
        </p:spPr>
      </p:pic>
      <p:pic>
        <p:nvPicPr>
          <p:cNvPr id="6" name="Imagem 5" descr="Backpropagation for Dummies. All the math behind, simplest than… | by  Diletta Goglia | Analytics Vidhya | Medium">
            <a:extLst>
              <a:ext uri="{FF2B5EF4-FFF2-40B4-BE49-F238E27FC236}">
                <a16:creationId xmlns:a16="http://schemas.microsoft.com/office/drawing/2014/main" id="{A95FD364-AA82-A7DE-DABF-9EDEBA23DD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0833" y="4981976"/>
            <a:ext cx="7517606" cy="4545807"/>
          </a:xfrm>
          <a:prstGeom prst="rect">
            <a:avLst/>
          </a:prstGeom>
        </p:spPr>
      </p:pic>
      <p:pic>
        <p:nvPicPr>
          <p:cNvPr id="8" name="Imagem 7" descr="What Are Activation Functions And When To Use Them">
            <a:extLst>
              <a:ext uri="{FF2B5EF4-FFF2-40B4-BE49-F238E27FC236}">
                <a16:creationId xmlns:a16="http://schemas.microsoft.com/office/drawing/2014/main" id="{2A0F24A9-5D75-CDE0-7BFB-C7E6309212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0971" y="2931634"/>
            <a:ext cx="6138079" cy="3101487"/>
          </a:xfrm>
          <a:prstGeom prst="rect">
            <a:avLst/>
          </a:prstGeom>
        </p:spPr>
      </p:pic>
      <p:pic>
        <p:nvPicPr>
          <p:cNvPr id="9" name="Imagem 8" descr="Neural Network">
            <a:extLst>
              <a:ext uri="{FF2B5EF4-FFF2-40B4-BE49-F238E27FC236}">
                <a16:creationId xmlns:a16="http://schemas.microsoft.com/office/drawing/2014/main" id="{F12C82AB-9286-B3A0-FF7C-855CB7B18C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5780" y="6316375"/>
            <a:ext cx="5737536" cy="34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24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31256" y="1643756"/>
            <a:ext cx="14490180" cy="961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 dirty="0" err="1">
                <a:solidFill>
                  <a:srgbClr val="92DCEF"/>
                </a:solidFill>
                <a:latin typeface="Mokoto"/>
              </a:rPr>
              <a:t>Gradiente</a:t>
            </a:r>
            <a:r>
              <a:rPr lang="en-US" sz="5900" dirty="0">
                <a:solidFill>
                  <a:srgbClr val="92DCEF"/>
                </a:solidFill>
                <a:latin typeface="Mokoto"/>
              </a:rPr>
              <a:t> </a:t>
            </a:r>
            <a:r>
              <a:rPr lang="en-US" sz="5900" dirty="0" err="1">
                <a:solidFill>
                  <a:srgbClr val="92DCEF"/>
                </a:solidFill>
                <a:latin typeface="Mokoto"/>
              </a:rPr>
              <a:t>Descendente</a:t>
            </a:r>
            <a:endParaRPr lang="pt-BR" dirty="0" err="1"/>
          </a:p>
        </p:txBody>
      </p:sp>
      <p:pic>
        <p:nvPicPr>
          <p:cNvPr id="9" name="Imagem 8" descr="Guide to Gradient Descent: Working Principle and its Variants - DataMonje">
            <a:extLst>
              <a:ext uri="{FF2B5EF4-FFF2-40B4-BE49-F238E27FC236}">
                <a16:creationId xmlns:a16="http://schemas.microsoft.com/office/drawing/2014/main" id="{C47A1342-10F0-1F15-EE43-F902437A47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4006" y="3769485"/>
            <a:ext cx="5456254" cy="3915089"/>
          </a:xfrm>
          <a:prstGeom prst="rect">
            <a:avLst/>
          </a:prstGeom>
        </p:spPr>
      </p:pic>
      <p:pic>
        <p:nvPicPr>
          <p:cNvPr id="8" name="Imagem 7" descr="Difference between Batch Gradient Descent and Stochastic Gradient Descent -  GeeksforGeeks">
            <a:extLst>
              <a:ext uri="{FF2B5EF4-FFF2-40B4-BE49-F238E27FC236}">
                <a16:creationId xmlns:a16="http://schemas.microsoft.com/office/drawing/2014/main" id="{D8CF1EDA-AAFD-0ED4-EF7E-256503860F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1427" y="7049773"/>
            <a:ext cx="2743198" cy="970005"/>
          </a:xfrm>
          <a:prstGeom prst="rect">
            <a:avLst/>
          </a:prstGeom>
        </p:spPr>
      </p:pic>
      <p:pic>
        <p:nvPicPr>
          <p:cNvPr id="10" name="Imagem 9" descr="What are gradient descent and stochastic gradient descent?">
            <a:extLst>
              <a:ext uri="{FF2B5EF4-FFF2-40B4-BE49-F238E27FC236}">
                <a16:creationId xmlns:a16="http://schemas.microsoft.com/office/drawing/2014/main" id="{B79DA364-F2F3-D8F4-43A6-F127E6095B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3387" y="3437732"/>
            <a:ext cx="5781172" cy="31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90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31256" y="1643756"/>
            <a:ext cx="14490180" cy="2026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 dirty="0" err="1">
                <a:solidFill>
                  <a:srgbClr val="92DCEF"/>
                </a:solidFill>
                <a:latin typeface="Mokoto"/>
              </a:rPr>
              <a:t>Teorema</a:t>
            </a:r>
            <a:r>
              <a:rPr lang="en-US" sz="5900" dirty="0">
                <a:solidFill>
                  <a:srgbClr val="92DCEF"/>
                </a:solidFill>
                <a:latin typeface="Mokoto"/>
              </a:rPr>
              <a:t> da </a:t>
            </a:r>
            <a:r>
              <a:rPr lang="en-US" sz="5900" dirty="0" err="1">
                <a:solidFill>
                  <a:srgbClr val="92DCEF"/>
                </a:solidFill>
                <a:latin typeface="Mokoto"/>
              </a:rPr>
              <a:t>Aproximação</a:t>
            </a:r>
            <a:r>
              <a:rPr lang="en-US" sz="5900" dirty="0">
                <a:solidFill>
                  <a:srgbClr val="92DCEF"/>
                </a:solidFill>
                <a:latin typeface="Mokoto"/>
              </a:rPr>
              <a:t> Universal</a:t>
            </a:r>
            <a:endParaRPr lang="pt-BR" dirty="0"/>
          </a:p>
        </p:txBody>
      </p:sp>
      <p:pic>
        <p:nvPicPr>
          <p:cNvPr id="8" name="Imagem 7" descr="Visualization of the universal approximation theorem on Make a GIF">
            <a:extLst>
              <a:ext uri="{FF2B5EF4-FFF2-40B4-BE49-F238E27FC236}">
                <a16:creationId xmlns:a16="http://schemas.microsoft.com/office/drawing/2014/main" id="{99EF9714-5380-64E4-D7BE-8D6CFE960B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8840" y="5138161"/>
            <a:ext cx="5330650" cy="300006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21F0655-B453-52AE-5572-50B43CD7A1B8}"/>
              </a:ext>
            </a:extLst>
          </p:cNvPr>
          <p:cNvSpPr txBox="1"/>
          <p:nvPr/>
        </p:nvSpPr>
        <p:spPr>
          <a:xfrm>
            <a:off x="2321171" y="4914900"/>
            <a:ext cx="819442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 </a:t>
            </a:r>
            <a:r>
              <a:rPr lang="en-US" sz="2400" dirty="0" err="1">
                <a:solidFill>
                  <a:schemeClr val="bg1"/>
                </a:solidFill>
              </a:rPr>
              <a:t>teorema</a:t>
            </a:r>
            <a:r>
              <a:rPr lang="en-US" sz="2400" dirty="0">
                <a:solidFill>
                  <a:schemeClr val="bg1"/>
                </a:solidFill>
              </a:rPr>
              <a:t> da </a:t>
            </a:r>
            <a:r>
              <a:rPr lang="en-US" sz="2400" dirty="0" err="1">
                <a:solidFill>
                  <a:schemeClr val="bg1"/>
                </a:solidFill>
              </a:rPr>
              <a:t>aproximação</a:t>
            </a:r>
            <a:r>
              <a:rPr lang="en-US" sz="2400" dirty="0">
                <a:solidFill>
                  <a:schemeClr val="bg1"/>
                </a:solidFill>
              </a:rPr>
              <a:t> universal </a:t>
            </a:r>
            <a:r>
              <a:rPr lang="en-US" sz="2400" dirty="0" err="1">
                <a:solidFill>
                  <a:schemeClr val="bg1"/>
                </a:solidFill>
              </a:rPr>
              <a:t>afirma</a:t>
            </a:r>
            <a:r>
              <a:rPr lang="en-US" sz="2400" dirty="0">
                <a:solidFill>
                  <a:schemeClr val="bg1"/>
                </a:solidFill>
              </a:rPr>
              <a:t> que </a:t>
            </a:r>
            <a:r>
              <a:rPr lang="en-US" sz="2400" dirty="0" err="1">
                <a:solidFill>
                  <a:schemeClr val="bg1"/>
                </a:solidFill>
              </a:rPr>
              <a:t>uma</a:t>
            </a:r>
            <a:r>
              <a:rPr lang="en-US" sz="2400" dirty="0">
                <a:solidFill>
                  <a:schemeClr val="bg1"/>
                </a:solidFill>
              </a:rPr>
              <a:t> MLP com </a:t>
            </a:r>
            <a:r>
              <a:rPr lang="en-US" sz="2400" dirty="0" err="1">
                <a:solidFill>
                  <a:schemeClr val="bg1"/>
                </a:solidFill>
              </a:rPr>
              <a:t>pelo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menos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camada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oculta</a:t>
            </a:r>
            <a:r>
              <a:rPr lang="en-US" sz="2400" dirty="0">
                <a:solidFill>
                  <a:schemeClr val="bg1"/>
                </a:solidFill>
              </a:rPr>
              <a:t> e </a:t>
            </a:r>
            <a:r>
              <a:rPr lang="en-US" sz="2400" dirty="0" err="1">
                <a:solidFill>
                  <a:schemeClr val="bg1"/>
                </a:solidFill>
              </a:rPr>
              <a:t>uma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função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ativação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não</a:t>
            </a:r>
            <a:r>
              <a:rPr lang="en-US" sz="2400" dirty="0">
                <a:solidFill>
                  <a:schemeClr val="bg1"/>
                </a:solidFill>
              </a:rPr>
              <a:t> linear </a:t>
            </a:r>
            <a:r>
              <a:rPr lang="en-US" sz="2400" dirty="0" err="1">
                <a:solidFill>
                  <a:schemeClr val="bg1"/>
                </a:solidFill>
              </a:rPr>
              <a:t>pode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aproximar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qualquer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função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contínua</a:t>
            </a:r>
            <a:r>
              <a:rPr lang="en-US" sz="2400" dirty="0">
                <a:solidFill>
                  <a:schemeClr val="bg1"/>
                </a:solidFill>
              </a:rPr>
              <a:t>, dados </a:t>
            </a:r>
            <a:r>
              <a:rPr lang="en-US" sz="2400" dirty="0" err="1">
                <a:solidFill>
                  <a:schemeClr val="bg1"/>
                </a:solidFill>
              </a:rPr>
              <a:t>neurônios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suficientes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Isso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significa</a:t>
            </a:r>
            <a:r>
              <a:rPr lang="en-US" sz="2400" dirty="0">
                <a:solidFill>
                  <a:schemeClr val="bg1"/>
                </a:solidFill>
              </a:rPr>
              <a:t> que </a:t>
            </a:r>
            <a:r>
              <a:rPr lang="en-US" sz="2400" dirty="0" err="1">
                <a:solidFill>
                  <a:schemeClr val="bg1"/>
                </a:solidFill>
              </a:rPr>
              <a:t>os</a:t>
            </a:r>
            <a:r>
              <a:rPr lang="en-US" sz="2400" dirty="0">
                <a:solidFill>
                  <a:schemeClr val="bg1"/>
                </a:solidFill>
              </a:rPr>
              <a:t> MLPs </a:t>
            </a:r>
            <a:r>
              <a:rPr lang="en-US" sz="2400" dirty="0" err="1">
                <a:solidFill>
                  <a:schemeClr val="bg1"/>
                </a:solidFill>
              </a:rPr>
              <a:t>têm</a:t>
            </a:r>
            <a:r>
              <a:rPr lang="en-US" sz="2400" dirty="0">
                <a:solidFill>
                  <a:schemeClr val="bg1"/>
                </a:solidFill>
              </a:rPr>
              <a:t> a </a:t>
            </a:r>
            <a:r>
              <a:rPr lang="en-US" sz="2400" dirty="0" err="1">
                <a:solidFill>
                  <a:schemeClr val="bg1"/>
                </a:solidFill>
              </a:rPr>
              <a:t>capacidade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teórica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aprender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qualquer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mapeamento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não</a:t>
            </a:r>
            <a:r>
              <a:rPr lang="en-US" sz="2400" dirty="0">
                <a:solidFill>
                  <a:schemeClr val="bg1"/>
                </a:solidFill>
              </a:rPr>
              <a:t> linear de entradas a </a:t>
            </a:r>
            <a:r>
              <a:rPr lang="en-US" sz="2400" dirty="0" err="1">
                <a:solidFill>
                  <a:schemeClr val="bg1"/>
                </a:solidFill>
              </a:rPr>
              <a:t>saídas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endParaRPr lang="en-US" sz="24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00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231256" y="1107659"/>
            <a:ext cx="14490180" cy="2026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Redes </a:t>
            </a:r>
            <a:r>
              <a:rPr lang="en-US" sz="5900" err="1">
                <a:solidFill>
                  <a:srgbClr val="92DCEF"/>
                </a:solidFill>
                <a:latin typeface="Mokoto"/>
              </a:rPr>
              <a:t>Neurais</a:t>
            </a:r>
            <a:r>
              <a:rPr lang="en-US" sz="5900">
                <a:solidFill>
                  <a:srgbClr val="92DCEF"/>
                </a:solidFill>
                <a:latin typeface="Mokoto"/>
              </a:rPr>
              <a:t> </a:t>
            </a:r>
            <a:r>
              <a:rPr lang="en-US" sz="5900" err="1">
                <a:solidFill>
                  <a:srgbClr val="92DCEF"/>
                </a:solidFill>
                <a:latin typeface="Mokoto"/>
              </a:rPr>
              <a:t>profundas</a:t>
            </a:r>
            <a:endParaRPr lang="pt-BR" err="1"/>
          </a:p>
        </p:txBody>
      </p:sp>
      <p:pic>
        <p:nvPicPr>
          <p:cNvPr id="8" name="Imagem 7" descr="Tela de computador&#10;&#10;Descrição gerada automaticamente">
            <a:extLst>
              <a:ext uri="{FF2B5EF4-FFF2-40B4-BE49-F238E27FC236}">
                <a16:creationId xmlns:a16="http://schemas.microsoft.com/office/drawing/2014/main" id="{07A1D3C3-4ECB-D4A7-60BC-E2553964E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7663" y="3803852"/>
            <a:ext cx="12896680" cy="491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17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-909604" y="7056948"/>
            <a:ext cx="4320000" cy="4114800"/>
          </a:xfrm>
          <a:custGeom>
            <a:avLst/>
            <a:gdLst/>
            <a:ahLst/>
            <a:cxnLst/>
            <a:rect l="l" t="t" r="r" b="b"/>
            <a:pathLst>
              <a:path w="4320000" h="41148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07846" y="-702922"/>
            <a:ext cx="2877925" cy="2823964"/>
          </a:xfrm>
          <a:custGeom>
            <a:avLst/>
            <a:gdLst/>
            <a:ahLst/>
            <a:cxnLst/>
            <a:rect l="l" t="t" r="r" b="b"/>
            <a:pathLst>
              <a:path w="2877925" h="2823964">
                <a:moveTo>
                  <a:pt x="0" y="0"/>
                </a:moveTo>
                <a:lnTo>
                  <a:pt x="2877925" y="0"/>
                </a:lnTo>
                <a:lnTo>
                  <a:pt x="2877925" y="2823964"/>
                </a:lnTo>
                <a:lnTo>
                  <a:pt x="0" y="28239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-680292" y="715068"/>
            <a:ext cx="14490180" cy="2026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310"/>
              </a:lnSpc>
            </a:pPr>
            <a:r>
              <a:rPr lang="en-US" sz="5900">
                <a:solidFill>
                  <a:srgbClr val="92DCEF"/>
                </a:solidFill>
                <a:latin typeface="Mokoto"/>
              </a:rPr>
              <a:t>Redes </a:t>
            </a:r>
            <a:r>
              <a:rPr lang="en-US" sz="5900" err="1">
                <a:solidFill>
                  <a:srgbClr val="92DCEF"/>
                </a:solidFill>
                <a:latin typeface="Mokoto"/>
              </a:rPr>
              <a:t>Neurais</a:t>
            </a:r>
            <a:r>
              <a:rPr lang="en-US" sz="5900">
                <a:solidFill>
                  <a:srgbClr val="92DCEF"/>
                </a:solidFill>
                <a:latin typeface="Mokoto"/>
              </a:rPr>
              <a:t> </a:t>
            </a:r>
            <a:r>
              <a:rPr lang="en-US" sz="5900" err="1">
                <a:solidFill>
                  <a:srgbClr val="92DCEF"/>
                </a:solidFill>
                <a:latin typeface="Mokoto"/>
              </a:rPr>
              <a:t>Profundas</a:t>
            </a:r>
            <a:endParaRPr lang="pt-BR" err="1"/>
          </a:p>
        </p:txBody>
      </p:sp>
      <p:pic>
        <p:nvPicPr>
          <p:cNvPr id="9" name="Imagem 8" descr="An Introduction to Deep Learning - Bouvet Norge">
            <a:extLst>
              <a:ext uri="{FF2B5EF4-FFF2-40B4-BE49-F238E27FC236}">
                <a16:creationId xmlns:a16="http://schemas.microsoft.com/office/drawing/2014/main" id="{353EEB2A-F771-C8D5-95EC-E409EBAFF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7159" y="3468005"/>
            <a:ext cx="9264423" cy="497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82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Personalizar</PresentationFormat>
  <Slides>43</Slides>
  <Notes>0</Notes>
  <HiddenSlides>7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4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Futuristic Technology Pitch Deck Presentation</dc:title>
  <cp:revision>414</cp:revision>
  <dcterms:created xsi:type="dcterms:W3CDTF">2006-08-16T00:00:00Z</dcterms:created>
  <dcterms:modified xsi:type="dcterms:W3CDTF">2025-09-02T13:16:57Z</dcterms:modified>
  <dc:identifier>DAFmUUg0Hl4</dc:identifier>
</cp:coreProperties>
</file>